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2" r:id="rId2"/>
  </p:sldMasterIdLst>
  <p:notesMasterIdLst>
    <p:notesMasterId r:id="rId32"/>
  </p:notesMasterIdLst>
  <p:handoutMasterIdLst>
    <p:handoutMasterId r:id="rId33"/>
  </p:handoutMasterIdLst>
  <p:sldIdLst>
    <p:sldId id="256" r:id="rId3"/>
    <p:sldId id="287" r:id="rId4"/>
    <p:sldId id="279" r:id="rId5"/>
    <p:sldId id="280" r:id="rId6"/>
    <p:sldId id="281" r:id="rId7"/>
    <p:sldId id="282" r:id="rId8"/>
    <p:sldId id="284" r:id="rId9"/>
    <p:sldId id="283" r:id="rId10"/>
    <p:sldId id="298" r:id="rId11"/>
    <p:sldId id="286" r:id="rId12"/>
    <p:sldId id="288" r:id="rId13"/>
    <p:sldId id="268" r:id="rId14"/>
    <p:sldId id="292" r:id="rId15"/>
    <p:sldId id="289" r:id="rId16"/>
    <p:sldId id="278" r:id="rId17"/>
    <p:sldId id="294" r:id="rId18"/>
    <p:sldId id="273" r:id="rId19"/>
    <p:sldId id="291" r:id="rId20"/>
    <p:sldId id="296" r:id="rId21"/>
    <p:sldId id="297" r:id="rId22"/>
    <p:sldId id="290" r:id="rId23"/>
    <p:sldId id="265" r:id="rId24"/>
    <p:sldId id="266" r:id="rId25"/>
    <p:sldId id="275" r:id="rId26"/>
    <p:sldId id="264" r:id="rId27"/>
    <p:sldId id="267" r:id="rId28"/>
    <p:sldId id="274" r:id="rId29"/>
    <p:sldId id="270" r:id="rId30"/>
    <p:sldId id="271" r:id="rId3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reen" initials="MG" lastIdx="12" clrIdx="0">
    <p:extLst>
      <p:ext uri="{19B8F6BF-5375-455C-9EA6-DF929625EA0E}">
        <p15:presenceInfo xmlns:p15="http://schemas.microsoft.com/office/powerpoint/2012/main" userId="Michael Gr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521" autoAdjust="0"/>
    <p:restoredTop sz="94376" autoAdjust="0"/>
  </p:normalViewPr>
  <p:slideViewPr>
    <p:cSldViewPr>
      <p:cViewPr varScale="1">
        <p:scale>
          <a:sx n="81" d="100"/>
          <a:sy n="81"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ENROLLMENT HISTORY</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Sheet1!$A$2</c:f>
              <c:strCache>
                <c:ptCount val="1"/>
                <c:pt idx="0">
                  <c:v>BUDGETED</c:v>
                </c:pt>
              </c:strCache>
            </c:strRef>
          </c:tx>
          <c:spPr>
            <a:solidFill>
              <a:schemeClr val="accent5">
                <a:tint val="77000"/>
              </a:schemeClr>
            </a:solidFill>
            <a:ln>
              <a:noFill/>
            </a:ln>
            <a:effectLst/>
          </c:spPr>
          <c:invertIfNegative val="0"/>
          <c:cat>
            <c:strRef>
              <c:f>Sheet1!$B$1:$I$1</c:f>
              <c:strCache>
                <c:ptCount val="8"/>
                <c:pt idx="0">
                  <c:v>13-14</c:v>
                </c:pt>
                <c:pt idx="1">
                  <c:v>14-15</c:v>
                </c:pt>
                <c:pt idx="2">
                  <c:v>15-16</c:v>
                </c:pt>
                <c:pt idx="3">
                  <c:v>16-17</c:v>
                </c:pt>
                <c:pt idx="4">
                  <c:v>17-18</c:v>
                </c:pt>
                <c:pt idx="5">
                  <c:v>18-19</c:v>
                </c:pt>
                <c:pt idx="6">
                  <c:v>19-20</c:v>
                </c:pt>
                <c:pt idx="7">
                  <c:v>20-21</c:v>
                </c:pt>
              </c:strCache>
            </c:strRef>
          </c:cat>
          <c:val>
            <c:numRef>
              <c:f>Sheet1!$B$2:$I$2</c:f>
              <c:numCache>
                <c:formatCode>_(* #,##0_);_(* \(#,##0\);_(* "-"??_);_(@_)</c:formatCode>
                <c:ptCount val="8"/>
                <c:pt idx="0">
                  <c:v>2160</c:v>
                </c:pt>
                <c:pt idx="1">
                  <c:v>2184</c:v>
                </c:pt>
                <c:pt idx="2">
                  <c:v>2175</c:v>
                </c:pt>
                <c:pt idx="3">
                  <c:v>2273</c:v>
                </c:pt>
                <c:pt idx="4">
                  <c:v>2389</c:v>
                </c:pt>
                <c:pt idx="5" formatCode="General">
                  <c:v>2460</c:v>
                </c:pt>
                <c:pt idx="6" formatCode="General">
                  <c:v>2474</c:v>
                </c:pt>
                <c:pt idx="7" formatCode="General">
                  <c:v>2474</c:v>
                </c:pt>
              </c:numCache>
            </c:numRef>
          </c:val>
          <c:extLst>
            <c:ext xmlns:c16="http://schemas.microsoft.com/office/drawing/2014/chart" uri="{C3380CC4-5D6E-409C-BE32-E72D297353CC}">
              <c16:uniqueId val="{00000000-B08C-487F-B0D3-509CDD63BC7C}"/>
            </c:ext>
          </c:extLst>
        </c:ser>
        <c:ser>
          <c:idx val="1"/>
          <c:order val="1"/>
          <c:tx>
            <c:strRef>
              <c:f>Sheet1!$A$3</c:f>
              <c:strCache>
                <c:ptCount val="1"/>
                <c:pt idx="0">
                  <c:v>ACTUAL</c:v>
                </c:pt>
              </c:strCache>
            </c:strRef>
          </c:tx>
          <c:spPr>
            <a:solidFill>
              <a:schemeClr val="accent5">
                <a:shade val="76000"/>
              </a:schemeClr>
            </a:solidFill>
            <a:ln>
              <a:noFill/>
            </a:ln>
            <a:effectLst/>
          </c:spPr>
          <c:invertIfNegative val="0"/>
          <c:cat>
            <c:strRef>
              <c:f>Sheet1!$B$1:$I$1</c:f>
              <c:strCache>
                <c:ptCount val="8"/>
                <c:pt idx="0">
                  <c:v>13-14</c:v>
                </c:pt>
                <c:pt idx="1">
                  <c:v>14-15</c:v>
                </c:pt>
                <c:pt idx="2">
                  <c:v>15-16</c:v>
                </c:pt>
                <c:pt idx="3">
                  <c:v>16-17</c:v>
                </c:pt>
                <c:pt idx="4">
                  <c:v>17-18</c:v>
                </c:pt>
                <c:pt idx="5">
                  <c:v>18-19</c:v>
                </c:pt>
                <c:pt idx="6">
                  <c:v>19-20</c:v>
                </c:pt>
                <c:pt idx="7">
                  <c:v>20-21</c:v>
                </c:pt>
              </c:strCache>
            </c:strRef>
          </c:cat>
          <c:val>
            <c:numRef>
              <c:f>Sheet1!$B$3:$I$3</c:f>
              <c:numCache>
                <c:formatCode>_(* #,##0_);_(* \(#,##0\);_(* "-"??_);_(@_)</c:formatCode>
                <c:ptCount val="8"/>
                <c:pt idx="0">
                  <c:v>2232.48</c:v>
                </c:pt>
                <c:pt idx="1">
                  <c:v>2211.58</c:v>
                </c:pt>
                <c:pt idx="2">
                  <c:v>2279.38</c:v>
                </c:pt>
                <c:pt idx="3">
                  <c:v>2317</c:v>
                </c:pt>
                <c:pt idx="4" formatCode="General">
                  <c:v>2420</c:v>
                </c:pt>
                <c:pt idx="5" formatCode="General">
                  <c:v>2461</c:v>
                </c:pt>
                <c:pt idx="6" formatCode="General">
                  <c:v>2477</c:v>
                </c:pt>
                <c:pt idx="7" formatCode="General">
                  <c:v>2438</c:v>
                </c:pt>
              </c:numCache>
            </c:numRef>
          </c:val>
          <c:extLst>
            <c:ext xmlns:c16="http://schemas.microsoft.com/office/drawing/2014/chart" uri="{C3380CC4-5D6E-409C-BE32-E72D297353CC}">
              <c16:uniqueId val="{00000001-B08C-487F-B0D3-509CDD63BC7C}"/>
            </c:ext>
          </c:extLst>
        </c:ser>
        <c:dLbls>
          <c:showLegendKey val="0"/>
          <c:showVal val="0"/>
          <c:showCatName val="0"/>
          <c:showSerName val="0"/>
          <c:showPercent val="0"/>
          <c:showBubbleSize val="0"/>
        </c:dLbls>
        <c:gapWidth val="267"/>
        <c:overlap val="-43"/>
        <c:axId val="344567816"/>
        <c:axId val="411245552"/>
      </c:barChart>
      <c:catAx>
        <c:axId val="3445678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11245552"/>
        <c:crosses val="autoZero"/>
        <c:auto val="1"/>
        <c:lblAlgn val="ctr"/>
        <c:lblOffset val="100"/>
        <c:noMultiLvlLbl val="0"/>
      </c:catAx>
      <c:valAx>
        <c:axId val="411245552"/>
        <c:scaling>
          <c:orientation val="minMax"/>
        </c:scaling>
        <c:delete val="0"/>
        <c:axPos val="l"/>
        <c:majorGridlines>
          <c:spPr>
            <a:ln w="9525" cap="flat" cmpd="sng" algn="ctr">
              <a:solidFill>
                <a:schemeClr val="dk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44567816"/>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legend>
      <c:legendPos val="t"/>
      <c:layout>
        <c:manualLayout>
          <c:xMode val="edge"/>
          <c:yMode val="edge"/>
          <c:x val="0.39264184266686292"/>
          <c:y val="0.15036054945629673"/>
          <c:w val="0.21471631466627419"/>
          <c:h val="0.11867975700752066"/>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District</a:t>
            </a:r>
            <a:r>
              <a:rPr lang="en-US" baseline="0" dirty="0"/>
              <a:t> Staff</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87630881615473E-2"/>
          <c:y val="0.15812949640287771"/>
          <c:w val="0.89309967569380377"/>
          <c:h val="0.64536905908344189"/>
        </c:manualLayout>
      </c:layout>
      <c:barChart>
        <c:barDir val="col"/>
        <c:grouping val="clustered"/>
        <c:varyColors val="0"/>
        <c:ser>
          <c:idx val="0"/>
          <c:order val="0"/>
          <c:tx>
            <c:strRef>
              <c:f>Sheet1!$B$1</c:f>
              <c:strCache>
                <c:ptCount val="1"/>
                <c:pt idx="0">
                  <c:v>19-20 Budget</c:v>
                </c:pt>
              </c:strCache>
            </c:strRef>
          </c:tx>
          <c:spPr>
            <a:solidFill>
              <a:schemeClr val="accent4">
                <a:tint val="65000"/>
              </a:schemeClr>
            </a:solidFill>
            <a:ln>
              <a:noFill/>
            </a:ln>
            <a:effectLst/>
          </c:spPr>
          <c:invertIfNegative val="0"/>
          <c:cat>
            <c:strRef>
              <c:f>Sheet1!$A$2:$A$4</c:f>
              <c:strCache>
                <c:ptCount val="3"/>
                <c:pt idx="0">
                  <c:v>Admin</c:v>
                </c:pt>
                <c:pt idx="1">
                  <c:v>Certificated</c:v>
                </c:pt>
                <c:pt idx="2">
                  <c:v>Classified</c:v>
                </c:pt>
              </c:strCache>
            </c:strRef>
          </c:cat>
          <c:val>
            <c:numRef>
              <c:f>Sheet1!$B$2:$B$4</c:f>
              <c:numCache>
                <c:formatCode>General</c:formatCode>
                <c:ptCount val="3"/>
                <c:pt idx="0">
                  <c:v>9.1999999999999993</c:v>
                </c:pt>
                <c:pt idx="1">
                  <c:v>152.27000000000001</c:v>
                </c:pt>
                <c:pt idx="2">
                  <c:v>176.91</c:v>
                </c:pt>
              </c:numCache>
            </c:numRef>
          </c:val>
          <c:extLst>
            <c:ext xmlns:c16="http://schemas.microsoft.com/office/drawing/2014/chart" uri="{C3380CC4-5D6E-409C-BE32-E72D297353CC}">
              <c16:uniqueId val="{00000000-A0CF-4BEB-B57F-9E32D09A5650}"/>
            </c:ext>
          </c:extLst>
        </c:ser>
        <c:ser>
          <c:idx val="1"/>
          <c:order val="1"/>
          <c:tx>
            <c:strRef>
              <c:f>Sheet1!$C$1</c:f>
              <c:strCache>
                <c:ptCount val="1"/>
                <c:pt idx="0">
                  <c:v>19-20 Actual</c:v>
                </c:pt>
              </c:strCache>
            </c:strRef>
          </c:tx>
          <c:spPr>
            <a:solidFill>
              <a:schemeClr val="accent4"/>
            </a:solidFill>
            <a:ln>
              <a:noFill/>
            </a:ln>
            <a:effectLst/>
          </c:spPr>
          <c:invertIfNegative val="0"/>
          <c:cat>
            <c:strRef>
              <c:f>Sheet1!$A$2:$A$4</c:f>
              <c:strCache>
                <c:ptCount val="3"/>
                <c:pt idx="0">
                  <c:v>Admin</c:v>
                </c:pt>
                <c:pt idx="1">
                  <c:v>Certificated</c:v>
                </c:pt>
                <c:pt idx="2">
                  <c:v>Classified</c:v>
                </c:pt>
              </c:strCache>
            </c:strRef>
          </c:cat>
          <c:val>
            <c:numRef>
              <c:f>Sheet1!$C$2:$C$4</c:f>
              <c:numCache>
                <c:formatCode>General</c:formatCode>
                <c:ptCount val="3"/>
                <c:pt idx="0">
                  <c:v>9.1999999999999993</c:v>
                </c:pt>
                <c:pt idx="1">
                  <c:v>151.59</c:v>
                </c:pt>
                <c:pt idx="2">
                  <c:v>174.97</c:v>
                </c:pt>
              </c:numCache>
            </c:numRef>
          </c:val>
          <c:extLst>
            <c:ext xmlns:c16="http://schemas.microsoft.com/office/drawing/2014/chart" uri="{C3380CC4-5D6E-409C-BE32-E72D297353CC}">
              <c16:uniqueId val="{00000001-A0CF-4BEB-B57F-9E32D09A5650}"/>
            </c:ext>
          </c:extLst>
        </c:ser>
        <c:ser>
          <c:idx val="2"/>
          <c:order val="2"/>
          <c:tx>
            <c:strRef>
              <c:f>Sheet1!$D$1</c:f>
              <c:strCache>
                <c:ptCount val="1"/>
                <c:pt idx="0">
                  <c:v>20-21 Budget</c:v>
                </c:pt>
              </c:strCache>
            </c:strRef>
          </c:tx>
          <c:spPr>
            <a:solidFill>
              <a:schemeClr val="accent4">
                <a:shade val="65000"/>
              </a:schemeClr>
            </a:solidFill>
            <a:ln>
              <a:noFill/>
            </a:ln>
            <a:effectLst/>
          </c:spPr>
          <c:invertIfNegative val="0"/>
          <c:cat>
            <c:strRef>
              <c:f>Sheet1!$A$2:$A$4</c:f>
              <c:strCache>
                <c:ptCount val="3"/>
                <c:pt idx="0">
                  <c:v>Admin</c:v>
                </c:pt>
                <c:pt idx="1">
                  <c:v>Certificated</c:v>
                </c:pt>
                <c:pt idx="2">
                  <c:v>Classified</c:v>
                </c:pt>
              </c:strCache>
            </c:strRef>
          </c:cat>
          <c:val>
            <c:numRef>
              <c:f>Sheet1!$D$2:$D$4</c:f>
              <c:numCache>
                <c:formatCode>General</c:formatCode>
                <c:ptCount val="3"/>
                <c:pt idx="0">
                  <c:v>10.199999999999999</c:v>
                </c:pt>
                <c:pt idx="1">
                  <c:v>153.35</c:v>
                </c:pt>
                <c:pt idx="2">
                  <c:v>183.36</c:v>
                </c:pt>
              </c:numCache>
            </c:numRef>
          </c:val>
          <c:extLst>
            <c:ext xmlns:c16="http://schemas.microsoft.com/office/drawing/2014/chart" uri="{C3380CC4-5D6E-409C-BE32-E72D297353CC}">
              <c16:uniqueId val="{00000002-A0CF-4BEB-B57F-9E32D09A5650}"/>
            </c:ext>
          </c:extLst>
        </c:ser>
        <c:dLbls>
          <c:showLegendKey val="0"/>
          <c:showVal val="0"/>
          <c:showCatName val="0"/>
          <c:showSerName val="0"/>
          <c:showPercent val="0"/>
          <c:showBubbleSize val="0"/>
        </c:dLbls>
        <c:gapWidth val="219"/>
        <c:axId val="710496160"/>
        <c:axId val="623847824"/>
      </c:barChart>
      <c:catAx>
        <c:axId val="710496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847824"/>
        <c:crosses val="autoZero"/>
        <c:auto val="1"/>
        <c:lblAlgn val="ctr"/>
        <c:lblOffset val="100"/>
        <c:noMultiLvlLbl val="0"/>
      </c:catAx>
      <c:valAx>
        <c:axId val="62384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496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rgbClr val="535555"/>
                </a:solidFill>
                <a:latin typeface="+mn-lt"/>
                <a:ea typeface="+mn-ea"/>
                <a:cs typeface="+mn-cs"/>
              </a:defRPr>
            </a:pPr>
            <a:r>
              <a:rPr lang="en-US" sz="1200" baseline="0">
                <a:solidFill>
                  <a:srgbClr val="535555"/>
                </a:solidFill>
                <a:latin typeface="Arial" panose="020B0604020202020204" pitchFamily="34" charset="0"/>
                <a:cs typeface="Arial" panose="020B0604020202020204" pitchFamily="34" charset="0"/>
              </a:rPr>
              <a:t>Revenues by Source</a:t>
            </a:r>
          </a:p>
        </c:rich>
      </c:tx>
      <c:layout>
        <c:manualLayout>
          <c:xMode val="edge"/>
          <c:yMode val="edge"/>
          <c:x val="3.2838771785718417E-2"/>
          <c:y val="2.5876015175162286E-2"/>
        </c:manualLayout>
      </c:layout>
      <c:overlay val="0"/>
      <c:spPr>
        <a:noFill/>
        <a:ln>
          <a:noFill/>
        </a:ln>
        <a:effectLst/>
      </c:spPr>
    </c:title>
    <c:autoTitleDeleted val="0"/>
    <c:plotArea>
      <c:layout>
        <c:manualLayout>
          <c:layoutTarget val="inner"/>
          <c:xMode val="edge"/>
          <c:yMode val="edge"/>
          <c:x val="0.28912504818016627"/>
          <c:y val="0.29461998012611518"/>
          <c:w val="0.43551611210165403"/>
          <c:h val="0.62950697174756876"/>
        </c:manualLayout>
      </c:layout>
      <c:pieChart>
        <c:varyColors val="1"/>
        <c:ser>
          <c:idx val="0"/>
          <c:order val="0"/>
          <c:tx>
            <c:strRef>
              <c:f>'Data Summary'!$Q$2</c:f>
              <c:strCache>
                <c:ptCount val="1"/>
                <c:pt idx="0">
                  <c:v>2021</c:v>
                </c:pt>
              </c:strCache>
            </c:strRef>
          </c:tx>
          <c:spPr>
            <a:ln>
              <a:solidFill>
                <a:srgbClr val="717271"/>
              </a:solidFill>
            </a:ln>
          </c:spPr>
          <c:dPt>
            <c:idx val="0"/>
            <c:bubble3D val="0"/>
            <c:spPr>
              <a:solidFill>
                <a:srgbClr val="659F65"/>
              </a:solidFill>
              <a:ln>
                <a:solidFill>
                  <a:srgbClr val="717271"/>
                </a:solidFill>
              </a:ln>
            </c:spPr>
            <c:extLst>
              <c:ext xmlns:c16="http://schemas.microsoft.com/office/drawing/2014/chart" uri="{C3380CC4-5D6E-409C-BE32-E72D297353CC}">
                <c16:uniqueId val="{00000001-4C3A-45BE-8325-78D7D2429219}"/>
              </c:ext>
            </c:extLst>
          </c:dPt>
          <c:dPt>
            <c:idx val="1"/>
            <c:bubble3D val="0"/>
            <c:spPr>
              <a:solidFill>
                <a:srgbClr val="445978"/>
              </a:solidFill>
              <a:ln>
                <a:solidFill>
                  <a:srgbClr val="717271"/>
                </a:solidFill>
              </a:ln>
            </c:spPr>
            <c:extLst>
              <c:ext xmlns:c16="http://schemas.microsoft.com/office/drawing/2014/chart" uri="{C3380CC4-5D6E-409C-BE32-E72D297353CC}">
                <c16:uniqueId val="{00000003-4C3A-45BE-8325-78D7D2429219}"/>
              </c:ext>
            </c:extLst>
          </c:dPt>
          <c:dPt>
            <c:idx val="2"/>
            <c:bubble3D val="0"/>
            <c:spPr>
              <a:solidFill>
                <a:srgbClr val="6E3C91"/>
              </a:solidFill>
              <a:ln>
                <a:solidFill>
                  <a:srgbClr val="717271"/>
                </a:solidFill>
              </a:ln>
            </c:spPr>
            <c:extLst>
              <c:ext xmlns:c16="http://schemas.microsoft.com/office/drawing/2014/chart" uri="{C3380CC4-5D6E-409C-BE32-E72D297353CC}">
                <c16:uniqueId val="{00000005-4C3A-45BE-8325-78D7D2429219}"/>
              </c:ext>
            </c:extLst>
          </c:dPt>
          <c:dPt>
            <c:idx val="3"/>
            <c:bubble3D val="0"/>
            <c:spPr>
              <a:solidFill>
                <a:srgbClr val="0093FC"/>
              </a:solidFill>
              <a:ln>
                <a:solidFill>
                  <a:srgbClr val="717271"/>
                </a:solidFill>
              </a:ln>
            </c:spPr>
            <c:extLst>
              <c:ext xmlns:c16="http://schemas.microsoft.com/office/drawing/2014/chart" uri="{C3380CC4-5D6E-409C-BE32-E72D297353CC}">
                <c16:uniqueId val="{00000007-4C3A-45BE-8325-78D7D2429219}"/>
              </c:ext>
            </c:extLst>
          </c:dPt>
          <c:dPt>
            <c:idx val="4"/>
            <c:bubble3D val="0"/>
            <c:spPr>
              <a:solidFill>
                <a:srgbClr val="F7A800"/>
              </a:solidFill>
              <a:ln>
                <a:solidFill>
                  <a:srgbClr val="717271"/>
                </a:solidFill>
              </a:ln>
            </c:spPr>
            <c:extLst>
              <c:ext xmlns:c16="http://schemas.microsoft.com/office/drawing/2014/chart" uri="{C3380CC4-5D6E-409C-BE32-E72D297353CC}">
                <c16:uniqueId val="{00000009-4C3A-45BE-8325-78D7D2429219}"/>
              </c:ext>
            </c:extLst>
          </c:dPt>
          <c:dPt>
            <c:idx val="5"/>
            <c:bubble3D val="0"/>
            <c:spPr>
              <a:solidFill>
                <a:srgbClr val="E33655"/>
              </a:solidFill>
              <a:ln>
                <a:solidFill>
                  <a:srgbClr val="717271"/>
                </a:solidFill>
              </a:ln>
            </c:spPr>
            <c:extLst>
              <c:ext xmlns:c16="http://schemas.microsoft.com/office/drawing/2014/chart" uri="{C3380CC4-5D6E-409C-BE32-E72D297353CC}">
                <c16:uniqueId val="{0000000B-4C3A-45BE-8325-78D7D2429219}"/>
              </c:ext>
            </c:extLst>
          </c:dPt>
          <c:dLbls>
            <c:dLbl>
              <c:idx val="0"/>
              <c:layout>
                <c:manualLayout>
                  <c:x val="9.0893232751500325E-2"/>
                  <c:y val="4.51344432312624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3A-45BE-8325-78D7D2429219}"/>
                </c:ext>
              </c:extLst>
            </c:dLbl>
            <c:dLbl>
              <c:idx val="1"/>
              <c:layout>
                <c:manualLayout>
                  <c:x val="9.7849677881173949E-2"/>
                  <c:y val="0.111598516984972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C3A-45BE-8325-78D7D2429219}"/>
                </c:ext>
              </c:extLst>
            </c:dLbl>
            <c:dLbl>
              <c:idx val="2"/>
              <c:layout>
                <c:manualLayout>
                  <c:x val="0.15627024943560378"/>
                  <c:y val="-4.28278945571516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C3A-45BE-8325-78D7D2429219}"/>
                </c:ext>
              </c:extLst>
            </c:dLbl>
            <c:dLbl>
              <c:idx val="3"/>
              <c:layout>
                <c:manualLayout>
                  <c:x val="-8.9745425178496041E-2"/>
                  <c:y val="7.58479942319921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C3A-45BE-8325-78D7D2429219}"/>
                </c:ext>
              </c:extLst>
            </c:dLbl>
            <c:dLbl>
              <c:idx val="4"/>
              <c:layout>
                <c:manualLayout>
                  <c:x val="-0.14281996219004092"/>
                  <c:y val="6.9153156533566851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535555"/>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147164187255514"/>
                      <c:h val="0.13378517735104761"/>
                    </c:manualLayout>
                  </c15:layout>
                </c:ext>
                <c:ext xmlns:c16="http://schemas.microsoft.com/office/drawing/2014/chart" uri="{C3380CC4-5D6E-409C-BE32-E72D297353CC}">
                  <c16:uniqueId val="{00000009-4C3A-45BE-8325-78D7D2429219}"/>
                </c:ext>
              </c:extLst>
            </c:dLbl>
            <c:dLbl>
              <c:idx val="5"/>
              <c:layout>
                <c:manualLayout>
                  <c:x val="-0.16789648147128461"/>
                  <c:y val="-5.388091594393864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C3A-45BE-8325-78D7D2429219}"/>
                </c:ext>
              </c:extLst>
            </c:dLbl>
            <c:dLbl>
              <c:idx val="6"/>
              <c:layout>
                <c:manualLayout>
                  <c:x val="-5.5066571224051536E-2"/>
                  <c:y val="-0.1202112609227285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4C3A-45BE-8325-78D7D2429219}"/>
                </c:ext>
              </c:extLst>
            </c:dLbl>
            <c:dLbl>
              <c:idx val="7"/>
              <c:layout>
                <c:manualLayout>
                  <c:x val="9.5228530000183539E-2"/>
                  <c:y val="-0.1260013023830118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C3A-45BE-8325-78D7D2429219}"/>
                </c:ext>
              </c:extLst>
            </c:dLbl>
            <c:dLbl>
              <c:idx val="8"/>
              <c:layout>
                <c:manualLayout>
                  <c:x val="0.31142558229172401"/>
                  <c:y val="-6.131780654267487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4C3A-45BE-8325-78D7D242921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35555"/>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Summary'!$P$3:$P$8</c:f>
              <c:strCache>
                <c:ptCount val="6"/>
                <c:pt idx="0">
                  <c:v>Local Taxes</c:v>
                </c:pt>
                <c:pt idx="1">
                  <c:v>Local Support Non-Tax</c:v>
                </c:pt>
                <c:pt idx="2">
                  <c:v>State - General</c:v>
                </c:pt>
                <c:pt idx="3">
                  <c:v>State - Special</c:v>
                </c:pt>
                <c:pt idx="4">
                  <c:v>Federal</c:v>
                </c:pt>
                <c:pt idx="5">
                  <c:v>Other Sources</c:v>
                </c:pt>
              </c:strCache>
            </c:strRef>
          </c:cat>
          <c:val>
            <c:numRef>
              <c:f>'Data Summary'!$Q$3:$Q$8</c:f>
              <c:numCache>
                <c:formatCode>[$$-409]#,##0_);[Red]\([$$-409]#,##0\)</c:formatCode>
                <c:ptCount val="6"/>
                <c:pt idx="0">
                  <c:v>5127092</c:v>
                </c:pt>
                <c:pt idx="1">
                  <c:v>654581.01</c:v>
                </c:pt>
                <c:pt idx="2">
                  <c:v>21920304</c:v>
                </c:pt>
                <c:pt idx="3">
                  <c:v>10991271</c:v>
                </c:pt>
                <c:pt idx="4">
                  <c:v>2611049.9900000002</c:v>
                </c:pt>
                <c:pt idx="5">
                  <c:v>1312701</c:v>
                </c:pt>
              </c:numCache>
            </c:numRef>
          </c:val>
          <c:extLst>
            <c:ext xmlns:c16="http://schemas.microsoft.com/office/drawing/2014/chart" uri="{C3380CC4-5D6E-409C-BE32-E72D297353CC}">
              <c16:uniqueId val="{0000000F-4C3A-45BE-8325-78D7D2429219}"/>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solidFill>
        <a:srgbClr val="535555"/>
      </a:solidFill>
      <a:round/>
    </a:ln>
    <a:effectLst>
      <a:softEdge rad="0"/>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Revenues by Source</a:t>
            </a:r>
          </a:p>
        </c:rich>
      </c:tx>
      <c:layout>
        <c:manualLayout>
          <c:xMode val="edge"/>
          <c:yMode val="edge"/>
          <c:x val="3.2838771785718417E-2"/>
          <c:y val="2.587601517516228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36842811915113"/>
          <c:y val="0.15323878552499523"/>
          <c:w val="0.67798569284185595"/>
          <c:h val="0.69362943922882681"/>
        </c:manualLayout>
      </c:layout>
      <c:barChart>
        <c:barDir val="col"/>
        <c:grouping val="clustered"/>
        <c:varyColors val="0"/>
        <c:ser>
          <c:idx val="1"/>
          <c:order val="0"/>
          <c:tx>
            <c:strRef>
              <c:f>'NY BUDGET CHARTS'!$T$43</c:f>
              <c:strCache>
                <c:ptCount val="1"/>
                <c:pt idx="0">
                  <c:v>Federal Sources</c:v>
                </c:pt>
              </c:strCache>
            </c:strRef>
          </c:tx>
          <c:spPr>
            <a:solidFill>
              <a:srgbClr val="6E3C91"/>
            </a:solidFill>
            <a:ln>
              <a:solidFill>
                <a:srgbClr val="535555"/>
              </a:solidFill>
            </a:ln>
            <a:effectLst/>
          </c:spPr>
          <c:invertIfNegative val="0"/>
          <c:cat>
            <c:numRef>
              <c:f>'NY BUDGET CHARTS'!$U$40:$Z$40</c:f>
              <c:numCache>
                <c:formatCode>General</c:formatCode>
                <c:ptCount val="6"/>
                <c:pt idx="0">
                  <c:v>2016</c:v>
                </c:pt>
                <c:pt idx="1">
                  <c:v>2017</c:v>
                </c:pt>
                <c:pt idx="2">
                  <c:v>2018</c:v>
                </c:pt>
                <c:pt idx="3">
                  <c:v>2019</c:v>
                </c:pt>
                <c:pt idx="4">
                  <c:v>2020</c:v>
                </c:pt>
                <c:pt idx="5">
                  <c:v>2021</c:v>
                </c:pt>
              </c:numCache>
            </c:numRef>
          </c:cat>
          <c:val>
            <c:numRef>
              <c:f>'NY BUDGET CHARTS'!$U$43:$Z$43</c:f>
              <c:numCache>
                <c:formatCode>[$$-409]#,##0_);[Red]\([$$-409]#,##0\)</c:formatCode>
                <c:ptCount val="6"/>
                <c:pt idx="0">
                  <c:v>1740832.3099999998</c:v>
                </c:pt>
                <c:pt idx="1">
                  <c:v>1956659.6900000002</c:v>
                </c:pt>
                <c:pt idx="2">
                  <c:v>1911945.82</c:v>
                </c:pt>
                <c:pt idx="3">
                  <c:v>1938051.95</c:v>
                </c:pt>
                <c:pt idx="4">
                  <c:v>2115095</c:v>
                </c:pt>
                <c:pt idx="5">
                  <c:v>2611049.9900000002</c:v>
                </c:pt>
              </c:numCache>
            </c:numRef>
          </c:val>
          <c:extLst>
            <c:ext xmlns:c16="http://schemas.microsoft.com/office/drawing/2014/chart" uri="{C3380CC4-5D6E-409C-BE32-E72D297353CC}">
              <c16:uniqueId val="{00000000-31DA-475A-B03F-3813262E592E}"/>
            </c:ext>
          </c:extLst>
        </c:ser>
        <c:ser>
          <c:idx val="2"/>
          <c:order val="1"/>
          <c:tx>
            <c:strRef>
              <c:f>'NY BUDGET CHARTS'!$T$41</c:f>
              <c:strCache>
                <c:ptCount val="1"/>
                <c:pt idx="0">
                  <c:v>Local Sources</c:v>
                </c:pt>
              </c:strCache>
            </c:strRef>
          </c:tx>
          <c:spPr>
            <a:solidFill>
              <a:srgbClr val="0093FC"/>
            </a:solidFill>
            <a:ln>
              <a:solidFill>
                <a:srgbClr val="535555"/>
              </a:solidFill>
            </a:ln>
            <a:effectLst/>
          </c:spPr>
          <c:invertIfNegative val="0"/>
          <c:cat>
            <c:numRef>
              <c:f>'NY BUDGET CHARTS'!$U$40:$Z$40</c:f>
              <c:numCache>
                <c:formatCode>General</c:formatCode>
                <c:ptCount val="6"/>
                <c:pt idx="0">
                  <c:v>2016</c:v>
                </c:pt>
                <c:pt idx="1">
                  <c:v>2017</c:v>
                </c:pt>
                <c:pt idx="2">
                  <c:v>2018</c:v>
                </c:pt>
                <c:pt idx="3">
                  <c:v>2019</c:v>
                </c:pt>
                <c:pt idx="4">
                  <c:v>2020</c:v>
                </c:pt>
                <c:pt idx="5">
                  <c:v>2021</c:v>
                </c:pt>
              </c:numCache>
            </c:numRef>
          </c:cat>
          <c:val>
            <c:numRef>
              <c:f>'NY BUDGET CHARTS'!$U$41:$Z$41</c:f>
              <c:numCache>
                <c:formatCode>[$$-409]#,##0_);[Red]\([$$-409]#,##0\)</c:formatCode>
                <c:ptCount val="6"/>
                <c:pt idx="0">
                  <c:v>4459023.63</c:v>
                </c:pt>
                <c:pt idx="1">
                  <c:v>4739437.68</c:v>
                </c:pt>
                <c:pt idx="2">
                  <c:v>4906923.0299999993</c:v>
                </c:pt>
                <c:pt idx="3">
                  <c:v>4143347.21</c:v>
                </c:pt>
                <c:pt idx="4">
                  <c:v>4529276</c:v>
                </c:pt>
                <c:pt idx="5">
                  <c:v>5781673.0099999998</c:v>
                </c:pt>
              </c:numCache>
            </c:numRef>
          </c:val>
          <c:extLst>
            <c:ext xmlns:c16="http://schemas.microsoft.com/office/drawing/2014/chart" uri="{C3380CC4-5D6E-409C-BE32-E72D297353CC}">
              <c16:uniqueId val="{00000001-31DA-475A-B03F-3813262E592E}"/>
            </c:ext>
          </c:extLst>
        </c:ser>
        <c:dLbls>
          <c:showLegendKey val="0"/>
          <c:showVal val="0"/>
          <c:showCatName val="0"/>
          <c:showSerName val="0"/>
          <c:showPercent val="0"/>
          <c:showBubbleSize val="0"/>
        </c:dLbls>
        <c:gapWidth val="100"/>
        <c:overlap val="-25"/>
        <c:axId val="153973376"/>
        <c:axId val="202362224"/>
      </c:barChart>
      <c:lineChart>
        <c:grouping val="standard"/>
        <c:varyColors val="0"/>
        <c:ser>
          <c:idx val="0"/>
          <c:order val="2"/>
          <c:tx>
            <c:strRef>
              <c:f>'NY BUDGET CHARTS'!$T$42</c:f>
              <c:strCache>
                <c:ptCount val="1"/>
                <c:pt idx="0">
                  <c:v>State Sources</c:v>
                </c:pt>
              </c:strCache>
            </c:strRef>
          </c:tx>
          <c:spPr>
            <a:ln w="44450" cap="rnd">
              <a:solidFill>
                <a:srgbClr val="F7A800"/>
              </a:solidFill>
              <a:round/>
            </a:ln>
            <a:effectLst/>
          </c:spPr>
          <c:marker>
            <c:symbol val="none"/>
          </c:marker>
          <c:cat>
            <c:numRef>
              <c:f>'NY BUDGET CHARTS'!$U$40:$Z$40</c:f>
              <c:numCache>
                <c:formatCode>General</c:formatCode>
                <c:ptCount val="6"/>
                <c:pt idx="0">
                  <c:v>2016</c:v>
                </c:pt>
                <c:pt idx="1">
                  <c:v>2017</c:v>
                </c:pt>
                <c:pt idx="2">
                  <c:v>2018</c:v>
                </c:pt>
                <c:pt idx="3">
                  <c:v>2019</c:v>
                </c:pt>
                <c:pt idx="4">
                  <c:v>2020</c:v>
                </c:pt>
                <c:pt idx="5">
                  <c:v>2021</c:v>
                </c:pt>
              </c:numCache>
            </c:numRef>
          </c:cat>
          <c:val>
            <c:numRef>
              <c:f>'NY BUDGET CHARTS'!$U$42:$Z$42</c:f>
              <c:numCache>
                <c:formatCode>[$$-409]#,##0_);[Red]\([$$-409]#,##0\)</c:formatCode>
                <c:ptCount val="6"/>
                <c:pt idx="0">
                  <c:v>19140478.240000002</c:v>
                </c:pt>
                <c:pt idx="1">
                  <c:v>22611590.759999998</c:v>
                </c:pt>
                <c:pt idx="2">
                  <c:v>25482527.960000001</c:v>
                </c:pt>
                <c:pt idx="3">
                  <c:v>30964391.390000001</c:v>
                </c:pt>
                <c:pt idx="4">
                  <c:v>32615789</c:v>
                </c:pt>
                <c:pt idx="5">
                  <c:v>32911575</c:v>
                </c:pt>
              </c:numCache>
            </c:numRef>
          </c:val>
          <c:smooth val="0"/>
          <c:extLst>
            <c:ext xmlns:c16="http://schemas.microsoft.com/office/drawing/2014/chart" uri="{C3380CC4-5D6E-409C-BE32-E72D297353CC}">
              <c16:uniqueId val="{00000002-31DA-475A-B03F-3813262E592E}"/>
            </c:ext>
          </c:extLst>
        </c:ser>
        <c:dLbls>
          <c:showLegendKey val="0"/>
          <c:showVal val="0"/>
          <c:showCatName val="0"/>
          <c:showSerName val="0"/>
          <c:showPercent val="0"/>
          <c:showBubbleSize val="0"/>
        </c:dLbls>
        <c:marker val="1"/>
        <c:smooth val="0"/>
        <c:axId val="1141903567"/>
        <c:axId val="1214804943"/>
      </c:lineChart>
      <c:valAx>
        <c:axId val="202362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50" b="1">
                    <a:latin typeface="Arial" panose="020B0604020202020204" pitchFamily="34" charset="0"/>
                    <a:cs typeface="Arial" panose="020B0604020202020204" pitchFamily="34" charset="0"/>
                  </a:rPr>
                  <a:t>Local &amp; Federal</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973376"/>
        <c:crosses val="autoZero"/>
        <c:crossBetween val="between"/>
      </c:valAx>
      <c:catAx>
        <c:axId val="153973376"/>
        <c:scaling>
          <c:orientation val="minMax"/>
        </c:scaling>
        <c:delete val="0"/>
        <c:axPos val="b"/>
        <c:numFmt formatCode="General" sourceLinked="1"/>
        <c:majorTickMark val="none"/>
        <c:minorTickMark val="none"/>
        <c:tickLblPos val="nextTo"/>
        <c:spPr>
          <a:noFill/>
          <a:ln w="9525" cap="flat" cmpd="sng" algn="ctr">
            <a:solidFill>
              <a:srgbClr val="535555"/>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2362224"/>
        <c:crosses val="autoZero"/>
        <c:auto val="1"/>
        <c:lblAlgn val="ctr"/>
        <c:lblOffset val="100"/>
        <c:noMultiLvlLbl val="0"/>
      </c:catAx>
      <c:valAx>
        <c:axId val="1214804943"/>
        <c:scaling>
          <c:orientation val="minMax"/>
        </c:scaling>
        <c:delete val="0"/>
        <c:axPos val="r"/>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50" b="1">
                    <a:latin typeface="Arial" panose="020B0604020202020204" pitchFamily="34" charset="0"/>
                    <a:cs typeface="Arial" panose="020B0604020202020204" pitchFamily="34" charset="0"/>
                  </a:rPr>
                  <a:t>State</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_);[Red]\(&quot;$&quot;#,##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1903567"/>
        <c:crosses val="max"/>
        <c:crossBetween val="between"/>
      </c:valAx>
      <c:catAx>
        <c:axId val="1141903567"/>
        <c:scaling>
          <c:orientation val="minMax"/>
        </c:scaling>
        <c:delete val="1"/>
        <c:axPos val="b"/>
        <c:numFmt formatCode="General" sourceLinked="1"/>
        <c:majorTickMark val="out"/>
        <c:minorTickMark val="none"/>
        <c:tickLblPos val="nextTo"/>
        <c:crossAx val="1214804943"/>
        <c:crosses val="autoZero"/>
        <c:auto val="1"/>
        <c:lblAlgn val="ctr"/>
        <c:lblOffset val="100"/>
        <c:noMultiLvlLbl val="0"/>
      </c:catAx>
      <c:spPr>
        <a:noFill/>
        <a:ln>
          <a:solidFill>
            <a:srgbClr val="535555"/>
          </a:solidFill>
        </a:ln>
        <a:effectLst/>
      </c:spPr>
    </c:plotArea>
    <c:legend>
      <c:legendPos val="b"/>
      <c:overlay val="0"/>
      <c:spPr>
        <a:noFill/>
        <a:ln>
          <a:solidFill>
            <a:srgbClr val="535555"/>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rgbClr val="535555"/>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Apportionment | Year Over Year Change (%)</a:t>
            </a:r>
          </a:p>
        </c:rich>
      </c:tx>
      <c:layout>
        <c:manualLayout>
          <c:xMode val="edge"/>
          <c:yMode val="edge"/>
          <c:x val="0.1668436004322988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26053804499246"/>
          <c:y val="0.15648021191194908"/>
          <c:w val="0.78307702447660144"/>
          <c:h val="0.71172022914351296"/>
        </c:manualLayout>
      </c:layout>
      <c:barChart>
        <c:barDir val="col"/>
        <c:grouping val="clustered"/>
        <c:varyColors val="0"/>
        <c:ser>
          <c:idx val="1"/>
          <c:order val="0"/>
          <c:tx>
            <c:strRef>
              <c:f>'NY BUDGET CHARTS'!$T$103</c:f>
              <c:strCache>
                <c:ptCount val="1"/>
                <c:pt idx="0">
                  <c:v>% Change</c:v>
                </c:pt>
              </c:strCache>
            </c:strRef>
          </c:tx>
          <c:spPr>
            <a:solidFill>
              <a:schemeClr val="accent4"/>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'NY BUDGET CHARTS'!$U$34:$Z$34</c:f>
              <c:numCache>
                <c:formatCode>General</c:formatCode>
                <c:ptCount val="5"/>
                <c:pt idx="0">
                  <c:v>2017</c:v>
                </c:pt>
                <c:pt idx="1">
                  <c:v>2018</c:v>
                </c:pt>
                <c:pt idx="2">
                  <c:v>2019</c:v>
                </c:pt>
                <c:pt idx="3">
                  <c:v>2020</c:v>
                </c:pt>
                <c:pt idx="4">
                  <c:v>2021</c:v>
                </c:pt>
              </c:numCache>
            </c:numRef>
          </c:cat>
          <c:val>
            <c:numRef>
              <c:f>'NY BUDGET CHARTS'!$U$103:$Z$103</c:f>
              <c:numCache>
                <c:formatCode>0.00%</c:formatCode>
                <c:ptCount val="5"/>
                <c:pt idx="0">
                  <c:v>5.1979586938187598E-2</c:v>
                </c:pt>
                <c:pt idx="1">
                  <c:v>0.10030833353381717</c:v>
                </c:pt>
                <c:pt idx="2">
                  <c:v>0.14798499054357914</c:v>
                </c:pt>
                <c:pt idx="3">
                  <c:v>4.1130952054157802E-2</c:v>
                </c:pt>
                <c:pt idx="4">
                  <c:v>2.8729528568581897E-3</c:v>
                </c:pt>
              </c:numCache>
            </c:numRef>
          </c:val>
          <c:extLst>
            <c:ext xmlns:c16="http://schemas.microsoft.com/office/drawing/2014/chart" uri="{C3380CC4-5D6E-409C-BE32-E72D297353CC}">
              <c16:uniqueId val="{00000000-CC8D-454B-9534-D67EB88BB486}"/>
            </c:ext>
          </c:extLst>
        </c:ser>
        <c:dLbls>
          <c:showLegendKey val="0"/>
          <c:showVal val="0"/>
          <c:showCatName val="0"/>
          <c:showSerName val="0"/>
          <c:showPercent val="0"/>
          <c:showBubbleSize val="0"/>
        </c:dLbls>
        <c:gapWidth val="219"/>
        <c:overlap val="-27"/>
        <c:axId val="153973376"/>
        <c:axId val="202362224"/>
        <c:extLst/>
      </c:barChart>
      <c:valAx>
        <c:axId val="2023622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973376"/>
        <c:crosses val="autoZero"/>
        <c:crossBetween val="between"/>
      </c:valAx>
      <c:catAx>
        <c:axId val="1539733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3622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accent4">
                    <a:lumMod val="50000"/>
                  </a:schemeClr>
                </a:solidFill>
                <a:latin typeface="+mn-lt"/>
                <a:ea typeface="+mn-ea"/>
                <a:cs typeface="+mn-cs"/>
              </a:defRPr>
            </a:pPr>
            <a:r>
              <a:rPr lang="en-US" sz="1200">
                <a:solidFill>
                  <a:srgbClr val="535555"/>
                </a:solidFill>
                <a:latin typeface="Arial" panose="020B0604020202020204" pitchFamily="34" charset="0"/>
                <a:cs typeface="Arial" panose="020B0604020202020204" pitchFamily="34" charset="0"/>
              </a:rPr>
              <a:t>Expenditure</a:t>
            </a:r>
            <a:r>
              <a:rPr lang="en-US" sz="1200" baseline="0">
                <a:solidFill>
                  <a:srgbClr val="535555"/>
                </a:solidFill>
                <a:latin typeface="Arial" panose="020B0604020202020204" pitchFamily="34" charset="0"/>
                <a:cs typeface="Arial" panose="020B0604020202020204" pitchFamily="34" charset="0"/>
              </a:rPr>
              <a:t> Allocation by Object</a:t>
            </a:r>
          </a:p>
        </c:rich>
      </c:tx>
      <c:layout>
        <c:manualLayout>
          <c:xMode val="edge"/>
          <c:yMode val="edge"/>
          <c:x val="3.2838771785718417E-2"/>
          <c:y val="2.587601517516228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50000"/>
                </a:schemeClr>
              </a:solidFill>
              <a:latin typeface="+mn-lt"/>
              <a:ea typeface="+mn-ea"/>
              <a:cs typeface="+mn-cs"/>
            </a:defRPr>
          </a:pPr>
          <a:endParaRPr lang="en-US"/>
        </a:p>
      </c:txPr>
    </c:title>
    <c:autoTitleDeleted val="0"/>
    <c:plotArea>
      <c:layout>
        <c:manualLayout>
          <c:layoutTarget val="inner"/>
          <c:xMode val="edge"/>
          <c:yMode val="edge"/>
          <c:x val="0.27731535691233655"/>
          <c:y val="0.31955500927972441"/>
          <c:w val="0.43551611210165403"/>
          <c:h val="0.62950697174756876"/>
        </c:manualLayout>
      </c:layout>
      <c:pieChart>
        <c:varyColors val="1"/>
        <c:ser>
          <c:idx val="0"/>
          <c:order val="0"/>
          <c:spPr>
            <a:ln>
              <a:solidFill>
                <a:srgbClr val="7E7E81"/>
              </a:solidFill>
            </a:ln>
          </c:spPr>
          <c:dPt>
            <c:idx val="0"/>
            <c:bubble3D val="0"/>
            <c:spPr>
              <a:solidFill>
                <a:srgbClr val="0093FC"/>
              </a:solidFill>
              <a:ln>
                <a:solidFill>
                  <a:srgbClr val="7E7E81"/>
                </a:solidFill>
              </a:ln>
              <a:effectLst/>
            </c:spPr>
            <c:extLst>
              <c:ext xmlns:c16="http://schemas.microsoft.com/office/drawing/2014/chart" uri="{C3380CC4-5D6E-409C-BE32-E72D297353CC}">
                <c16:uniqueId val="{00000001-F583-4A86-9FD9-AF108459CA5D}"/>
              </c:ext>
            </c:extLst>
          </c:dPt>
          <c:dPt>
            <c:idx val="1"/>
            <c:bubble3D val="0"/>
            <c:spPr>
              <a:solidFill>
                <a:srgbClr val="B5BF10"/>
              </a:solidFill>
              <a:ln>
                <a:solidFill>
                  <a:srgbClr val="7E7E81"/>
                </a:solidFill>
              </a:ln>
              <a:effectLst/>
            </c:spPr>
            <c:extLst>
              <c:ext xmlns:c16="http://schemas.microsoft.com/office/drawing/2014/chart" uri="{C3380CC4-5D6E-409C-BE32-E72D297353CC}">
                <c16:uniqueId val="{00000003-F583-4A86-9FD9-AF108459CA5D}"/>
              </c:ext>
            </c:extLst>
          </c:dPt>
          <c:dPt>
            <c:idx val="2"/>
            <c:bubble3D val="0"/>
            <c:spPr>
              <a:solidFill>
                <a:srgbClr val="748299"/>
              </a:solidFill>
              <a:ln>
                <a:solidFill>
                  <a:srgbClr val="7E7E81"/>
                </a:solidFill>
              </a:ln>
              <a:effectLst/>
            </c:spPr>
            <c:extLst>
              <c:ext xmlns:c16="http://schemas.microsoft.com/office/drawing/2014/chart" uri="{C3380CC4-5D6E-409C-BE32-E72D297353CC}">
                <c16:uniqueId val="{00000005-F583-4A86-9FD9-AF108459CA5D}"/>
              </c:ext>
            </c:extLst>
          </c:dPt>
          <c:dPt>
            <c:idx val="3"/>
            <c:bubble3D val="0"/>
            <c:spPr>
              <a:solidFill>
                <a:srgbClr val="0031CD"/>
              </a:solidFill>
              <a:ln>
                <a:solidFill>
                  <a:srgbClr val="7E7E81"/>
                </a:solidFill>
              </a:ln>
              <a:effectLst/>
            </c:spPr>
            <c:extLst>
              <c:ext xmlns:c16="http://schemas.microsoft.com/office/drawing/2014/chart" uri="{C3380CC4-5D6E-409C-BE32-E72D297353CC}">
                <c16:uniqueId val="{00000007-F583-4A86-9FD9-AF108459CA5D}"/>
              </c:ext>
            </c:extLst>
          </c:dPt>
          <c:dPt>
            <c:idx val="4"/>
            <c:bubble3D val="0"/>
            <c:spPr>
              <a:solidFill>
                <a:srgbClr val="EF7622"/>
              </a:solidFill>
              <a:ln>
                <a:solidFill>
                  <a:srgbClr val="7E7E81"/>
                </a:solidFill>
              </a:ln>
              <a:effectLst/>
            </c:spPr>
            <c:extLst>
              <c:ext xmlns:c16="http://schemas.microsoft.com/office/drawing/2014/chart" uri="{C3380CC4-5D6E-409C-BE32-E72D297353CC}">
                <c16:uniqueId val="{00000009-F583-4A86-9FD9-AF108459CA5D}"/>
              </c:ext>
            </c:extLst>
          </c:dPt>
          <c:dPt>
            <c:idx val="5"/>
            <c:bubble3D val="0"/>
            <c:spPr>
              <a:solidFill>
                <a:srgbClr val="6E3C91"/>
              </a:solidFill>
              <a:ln>
                <a:solidFill>
                  <a:srgbClr val="7E7E81"/>
                </a:solidFill>
              </a:ln>
              <a:effectLst/>
            </c:spPr>
            <c:extLst>
              <c:ext xmlns:c16="http://schemas.microsoft.com/office/drawing/2014/chart" uri="{C3380CC4-5D6E-409C-BE32-E72D297353CC}">
                <c16:uniqueId val="{0000000B-F583-4A86-9FD9-AF108459CA5D}"/>
              </c:ext>
            </c:extLst>
          </c:dPt>
          <c:dPt>
            <c:idx val="6"/>
            <c:bubble3D val="0"/>
            <c:spPr>
              <a:solidFill>
                <a:srgbClr val="E33655"/>
              </a:solidFill>
              <a:ln>
                <a:solidFill>
                  <a:srgbClr val="7E7E81"/>
                </a:solidFill>
              </a:ln>
              <a:effectLst/>
            </c:spPr>
            <c:extLst>
              <c:ext xmlns:c16="http://schemas.microsoft.com/office/drawing/2014/chart" uri="{C3380CC4-5D6E-409C-BE32-E72D297353CC}">
                <c16:uniqueId val="{0000000D-F583-4A86-9FD9-AF108459CA5D}"/>
              </c:ext>
            </c:extLst>
          </c:dPt>
          <c:dPt>
            <c:idx val="7"/>
            <c:bubble3D val="0"/>
            <c:spPr>
              <a:solidFill>
                <a:srgbClr val="F7A800"/>
              </a:solidFill>
              <a:ln>
                <a:solidFill>
                  <a:srgbClr val="7E7E81"/>
                </a:solidFill>
              </a:ln>
              <a:effectLst/>
            </c:spPr>
            <c:extLst>
              <c:ext xmlns:c16="http://schemas.microsoft.com/office/drawing/2014/chart" uri="{C3380CC4-5D6E-409C-BE32-E72D297353CC}">
                <c16:uniqueId val="{0000000F-F583-4A86-9FD9-AF108459CA5D}"/>
              </c:ext>
            </c:extLst>
          </c:dPt>
          <c:dPt>
            <c:idx val="8"/>
            <c:bubble3D val="0"/>
            <c:spPr>
              <a:solidFill>
                <a:srgbClr val="7C6755"/>
              </a:solidFill>
              <a:ln>
                <a:solidFill>
                  <a:srgbClr val="7E7E81"/>
                </a:solidFill>
              </a:ln>
              <a:effectLst/>
            </c:spPr>
            <c:extLst>
              <c:ext xmlns:c16="http://schemas.microsoft.com/office/drawing/2014/chart" uri="{C3380CC4-5D6E-409C-BE32-E72D297353CC}">
                <c16:uniqueId val="{00000011-F583-4A86-9FD9-AF108459CA5D}"/>
              </c:ext>
            </c:extLst>
          </c:dPt>
          <c:dLbls>
            <c:dLbl>
              <c:idx val="0"/>
              <c:layout>
                <c:manualLayout>
                  <c:x val="5.7808857808857812E-2"/>
                  <c:y val="6.14310443123626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83-4A86-9FD9-AF108459CA5D}"/>
                </c:ext>
              </c:extLst>
            </c:dLbl>
            <c:dLbl>
              <c:idx val="1"/>
              <c:layout>
                <c:manualLayout>
                  <c:x val="-4.1025641025641026E-2"/>
                  <c:y val="2.792320196016480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583-4A86-9FD9-AF108459CA5D}"/>
                </c:ext>
              </c:extLst>
            </c:dLbl>
            <c:dLbl>
              <c:idx val="2"/>
              <c:layout>
                <c:manualLayout>
                  <c:x val="-3.7296037296037303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583-4A86-9FD9-AF108459CA5D}"/>
                </c:ext>
              </c:extLst>
            </c:dLbl>
            <c:dLbl>
              <c:idx val="3"/>
              <c:layout>
                <c:manualLayout>
                  <c:x val="-2.7972027972027972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583-4A86-9FD9-AF108459CA5D}"/>
                </c:ext>
              </c:extLst>
            </c:dLbl>
            <c:dLbl>
              <c:idx val="4"/>
              <c:layout>
                <c:manualLayout>
                  <c:x val="-5.5944055944055958E-2"/>
                  <c:y val="-2.51308817641483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583-4A86-9FD9-AF108459CA5D}"/>
                </c:ext>
              </c:extLst>
            </c:dLbl>
            <c:dLbl>
              <c:idx val="5"/>
              <c:layout>
                <c:manualLayout>
                  <c:x val="-7.4592074592074592E-3"/>
                  <c:y val="-0.13403136940879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583-4A86-9FD9-AF108459CA5D}"/>
                </c:ext>
              </c:extLst>
            </c:dLbl>
            <c:dLbl>
              <c:idx val="6"/>
              <c:layout>
                <c:manualLayout>
                  <c:x val="0.14358974358974366"/>
                  <c:y val="-9.21465664685438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583-4A86-9FD9-AF108459CA5D}"/>
                </c:ext>
              </c:extLst>
            </c:dLbl>
            <c:dLbl>
              <c:idx val="7"/>
              <c:layout>
                <c:manualLayout>
                  <c:x val="0.10256410256410249"/>
                  <c:y val="-0.139616040497886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583-4A86-9FD9-AF108459CA5D}"/>
                </c:ext>
              </c:extLst>
            </c:dLbl>
            <c:dLbl>
              <c:idx val="8"/>
              <c:layout>
                <c:manualLayout>
                  <c:x val="0.10256410256410249"/>
                  <c:y val="-8.376962429873197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583-4A86-9FD9-AF108459CA5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35555"/>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6350" cap="flat" cmpd="sng" algn="ctr">
                  <a:solidFill>
                    <a:srgbClr val="717271"/>
                  </a:solidFill>
                  <a:prstDash val="solid"/>
                  <a:round/>
                </a:ln>
                <a:effectLst/>
              </c:spPr>
            </c:leaderLines>
            <c:extLst>
              <c:ext xmlns:c15="http://schemas.microsoft.com/office/drawing/2012/chart" uri="{CE6537A1-D6FC-4f65-9D91-7224C49458BB}"/>
            </c:extLst>
          </c:dLbls>
          <c:cat>
            <c:strRef>
              <c:f>'Data Summary'!$A$20:$A$26</c:f>
              <c:strCache>
                <c:ptCount val="7"/>
                <c:pt idx="0">
                  <c:v>Salaries</c:v>
                </c:pt>
                <c:pt idx="1">
                  <c:v>Benefits</c:v>
                </c:pt>
                <c:pt idx="2">
                  <c:v>Supplies</c:v>
                </c:pt>
                <c:pt idx="3">
                  <c:v>Purchased Services</c:v>
                </c:pt>
                <c:pt idx="4">
                  <c:v>Travel</c:v>
                </c:pt>
                <c:pt idx="5">
                  <c:v>Capital Outlay</c:v>
                </c:pt>
                <c:pt idx="6">
                  <c:v>All Other</c:v>
                </c:pt>
              </c:strCache>
            </c:strRef>
          </c:cat>
          <c:val>
            <c:numRef>
              <c:f>'Data Summary'!$G$20:$G$26</c:f>
              <c:numCache>
                <c:formatCode>[$$-409]#,##0_);[Red]\([$$-409]#,##0\)</c:formatCode>
                <c:ptCount val="7"/>
                <c:pt idx="0">
                  <c:v>23732649.98</c:v>
                </c:pt>
                <c:pt idx="1">
                  <c:v>11206825.09</c:v>
                </c:pt>
                <c:pt idx="2">
                  <c:v>2187536.23</c:v>
                </c:pt>
                <c:pt idx="3">
                  <c:v>5531462.9000000004</c:v>
                </c:pt>
                <c:pt idx="4">
                  <c:v>70449.95</c:v>
                </c:pt>
                <c:pt idx="5">
                  <c:v>0</c:v>
                </c:pt>
                <c:pt idx="6">
                  <c:v>0</c:v>
                </c:pt>
              </c:numCache>
            </c:numRef>
          </c:val>
          <c:extLst>
            <c:ext xmlns:c16="http://schemas.microsoft.com/office/drawing/2014/chart" uri="{C3380CC4-5D6E-409C-BE32-E72D297353CC}">
              <c16:uniqueId val="{00000012-F583-4A86-9FD9-AF108459CA5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solidFill>
        <a:srgbClr val="535555"/>
      </a:solidFill>
      <a:prstDash val="solid"/>
      <a:round/>
    </a:ln>
    <a:effectLst>
      <a:softEdge rad="0"/>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accent4">
                    <a:lumMod val="50000"/>
                  </a:schemeClr>
                </a:solidFill>
                <a:latin typeface="+mn-lt"/>
                <a:ea typeface="+mn-ea"/>
                <a:cs typeface="+mn-cs"/>
              </a:defRPr>
            </a:pPr>
            <a:r>
              <a:rPr lang="en-US" sz="1200" b="1" i="0" u="none" strike="noStrike" kern="1200" baseline="0">
                <a:solidFill>
                  <a:srgbClr val="535555"/>
                </a:solidFill>
                <a:latin typeface="Arial" panose="020B0604020202020204" pitchFamily="34" charset="0"/>
                <a:ea typeface="+mn-ea"/>
                <a:cs typeface="Arial" panose="020B0604020202020204" pitchFamily="34" charset="0"/>
              </a:rPr>
              <a:t>Expenditure Comparison by Object</a:t>
            </a:r>
          </a:p>
        </c:rich>
      </c:tx>
      <c:layout>
        <c:manualLayout>
          <c:xMode val="edge"/>
          <c:yMode val="edge"/>
          <c:x val="3.2838771785718417E-2"/>
          <c:y val="2.5876015175162286E-2"/>
        </c:manualLayout>
      </c:layout>
      <c:overlay val="0"/>
      <c:spPr>
        <a:noFill/>
        <a:ln>
          <a:noFill/>
        </a:ln>
        <a:effectLst/>
      </c:spPr>
    </c:title>
    <c:autoTitleDeleted val="0"/>
    <c:plotArea>
      <c:layout>
        <c:manualLayout>
          <c:layoutTarget val="inner"/>
          <c:xMode val="edge"/>
          <c:yMode val="edge"/>
          <c:x val="0.19526413743736579"/>
          <c:y val="0.14363874140646782"/>
          <c:w val="0.74144861264796946"/>
          <c:h val="0.66337370764495496"/>
        </c:manualLayout>
      </c:layout>
      <c:lineChart>
        <c:grouping val="standard"/>
        <c:varyColors val="0"/>
        <c:ser>
          <c:idx val="0"/>
          <c:order val="0"/>
          <c:tx>
            <c:strRef>
              <c:f>'Data Summary'!$A$35</c:f>
              <c:strCache>
                <c:ptCount val="1"/>
                <c:pt idx="0">
                  <c:v>Salaries &amp; Benefits</c:v>
                </c:pt>
              </c:strCache>
            </c:strRef>
          </c:tx>
          <c:spPr>
            <a:ln w="44450">
              <a:solidFill>
                <a:srgbClr val="E33655"/>
              </a:solidFill>
            </a:ln>
          </c:spPr>
          <c:marker>
            <c:symbol val="none"/>
          </c:marker>
          <c:cat>
            <c:strRef>
              <c:f>'Data Summary'!$B$2:$K$2</c:f>
              <c:strCache>
                <c:ptCount val="5"/>
                <c:pt idx="0">
                  <c:v>2017</c:v>
                </c:pt>
                <c:pt idx="1">
                  <c:v>2018</c:v>
                </c:pt>
                <c:pt idx="2">
                  <c:v>2019</c:v>
                </c:pt>
                <c:pt idx="3">
                  <c:v>2020</c:v>
                </c:pt>
                <c:pt idx="4">
                  <c:v>2021</c:v>
                </c:pt>
              </c:strCache>
            </c:strRef>
          </c:cat>
          <c:val>
            <c:numRef>
              <c:f>'Data Summary'!$B$35:$K$35</c:f>
              <c:numCache>
                <c:formatCode>[$$-409]#,##0_);[Red]\([$$-409]#,##0\)</c:formatCode>
                <c:ptCount val="5"/>
                <c:pt idx="0">
                  <c:v>24478895.549999997</c:v>
                </c:pt>
                <c:pt idx="1">
                  <c:v>27489483.880000003</c:v>
                </c:pt>
                <c:pt idx="2">
                  <c:v>30535980.579999998</c:v>
                </c:pt>
                <c:pt idx="3">
                  <c:v>32322145.899999999</c:v>
                </c:pt>
                <c:pt idx="4">
                  <c:v>34939475.07</c:v>
                </c:pt>
              </c:numCache>
            </c:numRef>
          </c:val>
          <c:smooth val="0"/>
          <c:extLst>
            <c:ext xmlns:c16="http://schemas.microsoft.com/office/drawing/2014/chart" uri="{C3380CC4-5D6E-409C-BE32-E72D297353CC}">
              <c16:uniqueId val="{00000000-7C89-4751-97E7-C692ED2D505A}"/>
            </c:ext>
          </c:extLst>
        </c:ser>
        <c:ser>
          <c:idx val="1"/>
          <c:order val="1"/>
          <c:tx>
            <c:strRef>
              <c:f>'Data Summary'!$A$36</c:f>
              <c:strCache>
                <c:ptCount val="1"/>
                <c:pt idx="0">
                  <c:v>Other Exp</c:v>
                </c:pt>
              </c:strCache>
            </c:strRef>
          </c:tx>
          <c:spPr>
            <a:ln w="44450">
              <a:solidFill>
                <a:srgbClr val="0070C0"/>
              </a:solidFill>
            </a:ln>
          </c:spPr>
          <c:marker>
            <c:symbol val="none"/>
          </c:marker>
          <c:cat>
            <c:strRef>
              <c:f>'Data Summary'!$B$2:$K$2</c:f>
              <c:strCache>
                <c:ptCount val="5"/>
                <c:pt idx="0">
                  <c:v>2017</c:v>
                </c:pt>
                <c:pt idx="1">
                  <c:v>2018</c:v>
                </c:pt>
                <c:pt idx="2">
                  <c:v>2019</c:v>
                </c:pt>
                <c:pt idx="3">
                  <c:v>2020</c:v>
                </c:pt>
                <c:pt idx="4">
                  <c:v>2021</c:v>
                </c:pt>
              </c:strCache>
            </c:strRef>
          </c:cat>
          <c:val>
            <c:numRef>
              <c:f>'Data Summary'!$B$36:$K$36</c:f>
              <c:numCache>
                <c:formatCode>[$$-409]#,##0_);[Red]\([$$-409]#,##0\)</c:formatCode>
                <c:ptCount val="5"/>
                <c:pt idx="0">
                  <c:v>5576482.4100000011</c:v>
                </c:pt>
                <c:pt idx="1">
                  <c:v>5994668.6900000004</c:v>
                </c:pt>
                <c:pt idx="2">
                  <c:v>6656734.8500000006</c:v>
                </c:pt>
                <c:pt idx="3">
                  <c:v>6694478.3099999996</c:v>
                </c:pt>
                <c:pt idx="4">
                  <c:v>7789449.080000001</c:v>
                </c:pt>
              </c:numCache>
            </c:numRef>
          </c:val>
          <c:smooth val="0"/>
          <c:extLst>
            <c:ext xmlns:c16="http://schemas.microsoft.com/office/drawing/2014/chart" uri="{C3380CC4-5D6E-409C-BE32-E72D297353CC}">
              <c16:uniqueId val="{00000001-7C89-4751-97E7-C692ED2D505A}"/>
            </c:ext>
          </c:extLst>
        </c:ser>
        <c:dLbls>
          <c:showLegendKey val="0"/>
          <c:showVal val="0"/>
          <c:showCatName val="0"/>
          <c:showSerName val="0"/>
          <c:showPercent val="0"/>
          <c:showBubbleSize val="0"/>
        </c:dLbls>
        <c:smooth val="0"/>
        <c:axId val="1667082112"/>
        <c:axId val="1411963168"/>
      </c:lineChart>
      <c:catAx>
        <c:axId val="1667082112"/>
        <c:scaling>
          <c:orientation val="minMax"/>
        </c:scaling>
        <c:delete val="0"/>
        <c:axPos val="b"/>
        <c:numFmt formatCode="General" sourceLinked="1"/>
        <c:majorTickMark val="none"/>
        <c:minorTickMark val="none"/>
        <c:tickLblPos val="nextTo"/>
        <c:txPr>
          <a:bodyPr/>
          <a:lstStyle/>
          <a:p>
            <a:pPr>
              <a:defRPr sz="1200">
                <a:solidFill>
                  <a:srgbClr val="535555"/>
                </a:solidFill>
                <a:latin typeface="Arial" panose="020B0604020202020204" pitchFamily="34" charset="0"/>
                <a:cs typeface="Arial" panose="020B0604020202020204" pitchFamily="34" charset="0"/>
              </a:defRPr>
            </a:pPr>
            <a:endParaRPr lang="en-US"/>
          </a:p>
        </c:txPr>
        <c:crossAx val="1411963168"/>
        <c:crosses val="autoZero"/>
        <c:auto val="1"/>
        <c:lblAlgn val="ctr"/>
        <c:lblOffset val="100"/>
        <c:noMultiLvlLbl val="0"/>
      </c:catAx>
      <c:valAx>
        <c:axId val="1411963168"/>
        <c:scaling>
          <c:orientation val="minMax"/>
        </c:scaling>
        <c:delete val="0"/>
        <c:axPos val="l"/>
        <c:majorGridlines>
          <c:spPr>
            <a:ln>
              <a:solidFill>
                <a:srgbClr val="E3E3E3"/>
              </a:solidFill>
            </a:ln>
          </c:spPr>
        </c:majorGridlines>
        <c:numFmt formatCode="&quot;$&quot;#,##0" sourceLinked="0"/>
        <c:majorTickMark val="none"/>
        <c:minorTickMark val="none"/>
        <c:tickLblPos val="nextTo"/>
        <c:txPr>
          <a:bodyPr/>
          <a:lstStyle/>
          <a:p>
            <a:pPr>
              <a:defRPr sz="1200">
                <a:solidFill>
                  <a:srgbClr val="535555"/>
                </a:solidFill>
                <a:latin typeface="Arial" panose="020B0604020202020204" pitchFamily="34" charset="0"/>
                <a:cs typeface="Arial" panose="020B0604020202020204" pitchFamily="34" charset="0"/>
              </a:defRPr>
            </a:pPr>
            <a:endParaRPr lang="en-US"/>
          </a:p>
        </c:txPr>
        <c:crossAx val="1667082112"/>
        <c:crosses val="autoZero"/>
        <c:crossBetween val="between"/>
      </c:valAx>
      <c:spPr>
        <a:noFill/>
        <a:ln>
          <a:solidFill>
            <a:srgbClr val="535555"/>
          </a:solidFill>
        </a:ln>
        <a:effectLst/>
      </c:spPr>
    </c:plotArea>
    <c:legend>
      <c:legendPos val="b"/>
      <c:layout>
        <c:manualLayout>
          <c:xMode val="edge"/>
          <c:yMode val="edge"/>
          <c:x val="4.9109004261409107E-2"/>
          <c:y val="0.91039962589684476"/>
          <c:w val="0.8422095230026071"/>
          <c:h val="5.3544170265929517E-2"/>
        </c:manualLayout>
      </c:layout>
      <c:overlay val="0"/>
      <c:spPr>
        <a:ln>
          <a:solidFill>
            <a:srgbClr val="535555"/>
          </a:solidFill>
        </a:ln>
      </c:spPr>
      <c:txPr>
        <a:bodyPr/>
        <a:lstStyle/>
        <a:p>
          <a:pPr>
            <a:defRPr sz="1200">
              <a:solidFill>
                <a:srgbClr val="535555"/>
              </a:solidFill>
              <a:latin typeface="Arial" panose="020B0604020202020204" pitchFamily="34" charset="0"/>
              <a:cs typeface="Arial" panose="020B0604020202020204" pitchFamily="34" charset="0"/>
            </a:defRPr>
          </a:pPr>
          <a:endParaRPr lang="en-US"/>
        </a:p>
      </c:txPr>
    </c:legend>
    <c:plotVisOnly val="1"/>
    <c:dispBlanksAs val="gap"/>
    <c:showDLblsOverMax val="0"/>
  </c:chart>
  <c:spPr>
    <a:solidFill>
      <a:sysClr val="window" lastClr="FFFFFF"/>
    </a:solidFill>
    <a:ln w="9525" cap="flat" cmpd="sng" algn="ctr">
      <a:solidFill>
        <a:srgbClr val="535555"/>
      </a:solidFill>
      <a:round/>
    </a:ln>
    <a:effectLst>
      <a:softEdge rad="0"/>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accent4">
                    <a:lumMod val="50000"/>
                  </a:schemeClr>
                </a:solidFill>
                <a:latin typeface="+mn-lt"/>
                <a:ea typeface="+mn-ea"/>
                <a:cs typeface="+mn-cs"/>
              </a:defRPr>
            </a:pPr>
            <a:r>
              <a:rPr lang="en-US" sz="1200" b="1" i="0" u="none" strike="noStrike" kern="1200" baseline="0">
                <a:solidFill>
                  <a:srgbClr val="535555"/>
                </a:solidFill>
                <a:latin typeface="Arial" panose="020B0604020202020204" pitchFamily="34" charset="0"/>
                <a:ea typeface="+mn-ea"/>
                <a:cs typeface="Arial" panose="020B0604020202020204" pitchFamily="34" charset="0"/>
              </a:rPr>
              <a:t>Expenditure Comparison by Program</a:t>
            </a:r>
          </a:p>
        </c:rich>
      </c:tx>
      <c:layout>
        <c:manualLayout>
          <c:xMode val="edge"/>
          <c:yMode val="edge"/>
          <c:x val="3.2838771785718417E-2"/>
          <c:y val="2.5876015175162286E-2"/>
        </c:manualLayout>
      </c:layout>
      <c:overlay val="0"/>
      <c:spPr>
        <a:noFill/>
        <a:ln>
          <a:noFill/>
        </a:ln>
        <a:effectLst/>
      </c:spPr>
    </c:title>
    <c:autoTitleDeleted val="0"/>
    <c:plotArea>
      <c:layout>
        <c:manualLayout>
          <c:layoutTarget val="inner"/>
          <c:xMode val="edge"/>
          <c:yMode val="edge"/>
          <c:x val="0.19526413743736579"/>
          <c:y val="0.14363874140646782"/>
          <c:w val="0.74144861264796946"/>
          <c:h val="0.66337370764495496"/>
        </c:manualLayout>
      </c:layout>
      <c:lineChart>
        <c:grouping val="standard"/>
        <c:varyColors val="0"/>
        <c:ser>
          <c:idx val="0"/>
          <c:order val="0"/>
          <c:tx>
            <c:strRef>
              <c:f>'Data Summary'!$P$32</c:f>
              <c:strCache>
                <c:ptCount val="1"/>
                <c:pt idx="0">
                  <c:v>Regular Instruction</c:v>
                </c:pt>
              </c:strCache>
            </c:strRef>
          </c:tx>
          <c:spPr>
            <a:ln w="44450">
              <a:solidFill>
                <a:srgbClr val="E33655"/>
              </a:solidFill>
            </a:ln>
          </c:spPr>
          <c:marker>
            <c:symbol val="none"/>
          </c:marker>
          <c:cat>
            <c:strRef>
              <c:f>'Data Summary'!$Q$19:$Z$19</c:f>
              <c:strCache>
                <c:ptCount val="6"/>
                <c:pt idx="0">
                  <c:v>2016</c:v>
                </c:pt>
                <c:pt idx="1">
                  <c:v>2017</c:v>
                </c:pt>
                <c:pt idx="2">
                  <c:v>2018</c:v>
                </c:pt>
                <c:pt idx="3">
                  <c:v>2019</c:v>
                </c:pt>
                <c:pt idx="4">
                  <c:v>2020</c:v>
                </c:pt>
                <c:pt idx="5">
                  <c:v>2021</c:v>
                </c:pt>
              </c:strCache>
            </c:strRef>
          </c:cat>
          <c:val>
            <c:numRef>
              <c:f>'Data Summary'!$Q$32:$Z$32</c:f>
              <c:numCache>
                <c:formatCode>[$$-409]#,##0_);[Red]\([$$-409]#,##0\)</c:formatCode>
                <c:ptCount val="6"/>
                <c:pt idx="0">
                  <c:v>13617983.02</c:v>
                </c:pt>
                <c:pt idx="1">
                  <c:v>14235371.649999999</c:v>
                </c:pt>
                <c:pt idx="2">
                  <c:v>15638015.02</c:v>
                </c:pt>
                <c:pt idx="3">
                  <c:v>17524509.570000004</c:v>
                </c:pt>
                <c:pt idx="4">
                  <c:v>18340604.559999999</c:v>
                </c:pt>
                <c:pt idx="5">
                  <c:v>18340604.559999999</c:v>
                </c:pt>
              </c:numCache>
            </c:numRef>
          </c:val>
          <c:smooth val="0"/>
          <c:extLst>
            <c:ext xmlns:c16="http://schemas.microsoft.com/office/drawing/2014/chart" uri="{C3380CC4-5D6E-409C-BE32-E72D297353CC}">
              <c16:uniqueId val="{00000000-62A6-43E2-B0A7-8370C78105B9}"/>
            </c:ext>
          </c:extLst>
        </c:ser>
        <c:ser>
          <c:idx val="1"/>
          <c:order val="1"/>
          <c:tx>
            <c:strRef>
              <c:f>'Data Summary'!$P$33</c:f>
              <c:strCache>
                <c:ptCount val="1"/>
                <c:pt idx="0">
                  <c:v>Other Programs</c:v>
                </c:pt>
              </c:strCache>
            </c:strRef>
          </c:tx>
          <c:spPr>
            <a:ln w="44450">
              <a:solidFill>
                <a:schemeClr val="accent5">
                  <a:lumMod val="75000"/>
                </a:schemeClr>
              </a:solidFill>
            </a:ln>
          </c:spPr>
          <c:marker>
            <c:symbol val="none"/>
          </c:marker>
          <c:cat>
            <c:strRef>
              <c:f>'Data Summary'!$Q$19:$Z$19</c:f>
              <c:strCache>
                <c:ptCount val="6"/>
                <c:pt idx="0">
                  <c:v>2016</c:v>
                </c:pt>
                <c:pt idx="1">
                  <c:v>2017</c:v>
                </c:pt>
                <c:pt idx="2">
                  <c:v>2018</c:v>
                </c:pt>
                <c:pt idx="3">
                  <c:v>2019</c:v>
                </c:pt>
                <c:pt idx="4">
                  <c:v>2020</c:v>
                </c:pt>
                <c:pt idx="5">
                  <c:v>2021</c:v>
                </c:pt>
              </c:strCache>
            </c:strRef>
          </c:cat>
          <c:val>
            <c:numRef>
              <c:f>'Data Summary'!$Q$33:$Z$33</c:f>
              <c:numCache>
                <c:formatCode>[$$-409]#,##0_);[Red]\([$$-409]#,##0\)</c:formatCode>
                <c:ptCount val="6"/>
                <c:pt idx="0">
                  <c:v>14522749.219999999</c:v>
                </c:pt>
                <c:pt idx="1">
                  <c:v>15820006.309999999</c:v>
                </c:pt>
                <c:pt idx="2">
                  <c:v>17846137.550000001</c:v>
                </c:pt>
                <c:pt idx="3">
                  <c:v>19668205.859999999</c:v>
                </c:pt>
                <c:pt idx="4">
                  <c:v>20676019.630000003</c:v>
                </c:pt>
                <c:pt idx="5">
                  <c:v>20676019.630000003</c:v>
                </c:pt>
              </c:numCache>
            </c:numRef>
          </c:val>
          <c:smooth val="0"/>
          <c:extLst>
            <c:ext xmlns:c16="http://schemas.microsoft.com/office/drawing/2014/chart" uri="{C3380CC4-5D6E-409C-BE32-E72D297353CC}">
              <c16:uniqueId val="{00000001-62A6-43E2-B0A7-8370C78105B9}"/>
            </c:ext>
          </c:extLst>
        </c:ser>
        <c:dLbls>
          <c:showLegendKey val="0"/>
          <c:showVal val="0"/>
          <c:showCatName val="0"/>
          <c:showSerName val="0"/>
          <c:showPercent val="0"/>
          <c:showBubbleSize val="0"/>
        </c:dLbls>
        <c:smooth val="0"/>
        <c:axId val="1667082112"/>
        <c:axId val="1411963168"/>
      </c:lineChart>
      <c:catAx>
        <c:axId val="1667082112"/>
        <c:scaling>
          <c:orientation val="minMax"/>
        </c:scaling>
        <c:delete val="0"/>
        <c:axPos val="b"/>
        <c:numFmt formatCode="General" sourceLinked="1"/>
        <c:majorTickMark val="none"/>
        <c:minorTickMark val="none"/>
        <c:tickLblPos val="nextTo"/>
        <c:txPr>
          <a:bodyPr/>
          <a:lstStyle/>
          <a:p>
            <a:pPr>
              <a:defRPr sz="1200">
                <a:solidFill>
                  <a:srgbClr val="535555"/>
                </a:solidFill>
                <a:latin typeface="Arial" panose="020B0604020202020204" pitchFamily="34" charset="0"/>
                <a:cs typeface="Arial" panose="020B0604020202020204" pitchFamily="34" charset="0"/>
              </a:defRPr>
            </a:pPr>
            <a:endParaRPr lang="en-US"/>
          </a:p>
        </c:txPr>
        <c:crossAx val="1411963168"/>
        <c:crosses val="autoZero"/>
        <c:auto val="1"/>
        <c:lblAlgn val="ctr"/>
        <c:lblOffset val="100"/>
        <c:noMultiLvlLbl val="0"/>
      </c:catAx>
      <c:valAx>
        <c:axId val="1411963168"/>
        <c:scaling>
          <c:orientation val="minMax"/>
        </c:scaling>
        <c:delete val="0"/>
        <c:axPos val="l"/>
        <c:majorGridlines>
          <c:spPr>
            <a:ln>
              <a:solidFill>
                <a:srgbClr val="E3E3E3"/>
              </a:solidFill>
            </a:ln>
          </c:spPr>
        </c:majorGridlines>
        <c:numFmt formatCode="&quot;$&quot;#,##0" sourceLinked="0"/>
        <c:majorTickMark val="none"/>
        <c:minorTickMark val="none"/>
        <c:tickLblPos val="nextTo"/>
        <c:txPr>
          <a:bodyPr/>
          <a:lstStyle/>
          <a:p>
            <a:pPr>
              <a:defRPr sz="1200">
                <a:solidFill>
                  <a:srgbClr val="535555"/>
                </a:solidFill>
                <a:latin typeface="Arial" panose="020B0604020202020204" pitchFamily="34" charset="0"/>
                <a:cs typeface="Arial" panose="020B0604020202020204" pitchFamily="34" charset="0"/>
              </a:defRPr>
            </a:pPr>
            <a:endParaRPr lang="en-US"/>
          </a:p>
        </c:txPr>
        <c:crossAx val="1667082112"/>
        <c:crosses val="autoZero"/>
        <c:crossBetween val="between"/>
      </c:valAx>
      <c:spPr>
        <a:noFill/>
        <a:ln>
          <a:solidFill>
            <a:srgbClr val="535555"/>
          </a:solidFill>
        </a:ln>
        <a:effectLst/>
      </c:spPr>
    </c:plotArea>
    <c:legend>
      <c:legendPos val="b"/>
      <c:layout>
        <c:manualLayout>
          <c:xMode val="edge"/>
          <c:yMode val="edge"/>
          <c:x val="0.28302723137240587"/>
          <c:y val="0.91039962589684476"/>
          <c:w val="0.49939443569553804"/>
          <c:h val="5.1255970605348672E-2"/>
        </c:manualLayout>
      </c:layout>
      <c:overlay val="0"/>
      <c:spPr>
        <a:ln>
          <a:solidFill>
            <a:srgbClr val="535555"/>
          </a:solidFill>
        </a:ln>
      </c:spPr>
      <c:txPr>
        <a:bodyPr/>
        <a:lstStyle/>
        <a:p>
          <a:pPr>
            <a:defRPr sz="1200">
              <a:solidFill>
                <a:srgbClr val="535555"/>
              </a:solidFill>
              <a:latin typeface="Arial" panose="020B0604020202020204" pitchFamily="34" charset="0"/>
              <a:cs typeface="Arial" panose="020B0604020202020204" pitchFamily="34" charset="0"/>
            </a:defRPr>
          </a:pPr>
          <a:endParaRPr lang="en-US"/>
        </a:p>
      </c:txPr>
    </c:legend>
    <c:plotVisOnly val="1"/>
    <c:dispBlanksAs val="gap"/>
    <c:showDLblsOverMax val="0"/>
  </c:chart>
  <c:spPr>
    <a:solidFill>
      <a:sysClr val="window" lastClr="FFFFFF"/>
    </a:solidFill>
    <a:ln w="9525" cap="flat" cmpd="sng" algn="ctr">
      <a:solidFill>
        <a:srgbClr val="535555"/>
      </a:solidFill>
      <a:round/>
    </a:ln>
    <a:effectLst>
      <a:softEdge rad="0"/>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18512726057415"/>
          <c:y val="3.7689547126502521E-2"/>
          <c:w val="0.76295099459277227"/>
          <c:h val="0.80551869935720033"/>
        </c:manualLayout>
      </c:layout>
      <c:barChart>
        <c:barDir val="bar"/>
        <c:grouping val="clustered"/>
        <c:varyColors val="0"/>
        <c:ser>
          <c:idx val="0"/>
          <c:order val="0"/>
          <c:tx>
            <c:strRef>
              <c:f>Sheet1!$B$1</c:f>
              <c:strCache>
                <c:ptCount val="1"/>
                <c:pt idx="0">
                  <c:v>Revenues</c:v>
                </c:pt>
              </c:strCache>
            </c:strRef>
          </c:tx>
          <c:spPr>
            <a:solidFill>
              <a:schemeClr val="accent4">
                <a:tint val="77000"/>
              </a:schemeClr>
            </a:solidFill>
            <a:ln>
              <a:noFill/>
            </a:ln>
            <a:effectLst/>
          </c:spPr>
          <c:invertIfNegative val="0"/>
          <c:dLbls>
            <c:spPr>
              <a:noFill/>
              <a:ln>
                <a:noFill/>
              </a:ln>
              <a:effectLst/>
            </c:spPr>
            <c:txPr>
              <a:bodyPr rot="0" spcFirstLastPara="1" vertOverflow="overflow" horzOverflow="overflow"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20-21</c:v>
                </c:pt>
                <c:pt idx="1">
                  <c:v>19-20</c:v>
                </c:pt>
                <c:pt idx="2">
                  <c:v>18-19</c:v>
                </c:pt>
                <c:pt idx="3">
                  <c:v>17-18</c:v>
                </c:pt>
              </c:strCache>
            </c:strRef>
          </c:cat>
          <c:val>
            <c:numRef>
              <c:f>Sheet1!$B$2:$B$5</c:f>
              <c:numCache>
                <c:formatCode>_("$"* #,##0_);_("$"* \(#,##0\);_("$"* "-"??_);_(@_)</c:formatCode>
                <c:ptCount val="4"/>
                <c:pt idx="0">
                  <c:v>5650000</c:v>
                </c:pt>
                <c:pt idx="1">
                  <c:v>5400000</c:v>
                </c:pt>
                <c:pt idx="2">
                  <c:v>4800000</c:v>
                </c:pt>
                <c:pt idx="3">
                  <c:v>3970000</c:v>
                </c:pt>
              </c:numCache>
            </c:numRef>
          </c:val>
          <c:extLst>
            <c:ext xmlns:c16="http://schemas.microsoft.com/office/drawing/2014/chart" uri="{C3380CC4-5D6E-409C-BE32-E72D297353CC}">
              <c16:uniqueId val="{00000000-D7CC-41E7-A2F4-64E76670DF6B}"/>
            </c:ext>
          </c:extLst>
        </c:ser>
        <c:ser>
          <c:idx val="1"/>
          <c:order val="1"/>
          <c:tx>
            <c:strRef>
              <c:f>Sheet1!$C$1</c:f>
              <c:strCache>
                <c:ptCount val="1"/>
                <c:pt idx="0">
                  <c:v>Expenditures</c:v>
                </c:pt>
              </c:strCache>
            </c:strRef>
          </c:tx>
          <c:spPr>
            <a:solidFill>
              <a:schemeClr val="accent4">
                <a:shade val="76000"/>
              </a:schemeClr>
            </a:solidFill>
            <a:ln>
              <a:noFill/>
            </a:ln>
            <a:effectLst/>
          </c:spPr>
          <c:invertIfNegative val="0"/>
          <c:dLbls>
            <c:dLbl>
              <c:idx val="3"/>
              <c:layout>
                <c:manualLayout>
                  <c:x val="-0.30045524502380078"/>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E7-4A2D-8CB8-85160D3C3D9F}"/>
                </c:ext>
              </c:extLst>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20-21</c:v>
                </c:pt>
                <c:pt idx="1">
                  <c:v>19-20</c:v>
                </c:pt>
                <c:pt idx="2">
                  <c:v>18-19</c:v>
                </c:pt>
                <c:pt idx="3">
                  <c:v>17-18</c:v>
                </c:pt>
              </c:strCache>
            </c:strRef>
          </c:cat>
          <c:val>
            <c:numRef>
              <c:f>Sheet1!$C$2:$C$5</c:f>
              <c:numCache>
                <c:formatCode>_("$"* #,##0_);_("$"* \(#,##0\);_("$"* "-"??_);_(@_)</c:formatCode>
                <c:ptCount val="4"/>
                <c:pt idx="0">
                  <c:v>6681874</c:v>
                </c:pt>
                <c:pt idx="1">
                  <c:v>5938732</c:v>
                </c:pt>
                <c:pt idx="2">
                  <c:v>5365221</c:v>
                </c:pt>
                <c:pt idx="3">
                  <c:v>4484602</c:v>
                </c:pt>
              </c:numCache>
            </c:numRef>
          </c:val>
          <c:extLst>
            <c:ext xmlns:c16="http://schemas.microsoft.com/office/drawing/2014/chart" uri="{C3380CC4-5D6E-409C-BE32-E72D297353CC}">
              <c16:uniqueId val="{00000001-D7CC-41E7-A2F4-64E76670DF6B}"/>
            </c:ext>
          </c:extLst>
        </c:ser>
        <c:dLbls>
          <c:dLblPos val="inEnd"/>
          <c:showLegendKey val="0"/>
          <c:showVal val="1"/>
          <c:showCatName val="0"/>
          <c:showSerName val="0"/>
          <c:showPercent val="0"/>
          <c:showBubbleSize val="0"/>
        </c:dLbls>
        <c:gapWidth val="182"/>
        <c:axId val="412301144"/>
        <c:axId val="412301536"/>
      </c:barChart>
      <c:catAx>
        <c:axId val="412301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2301536"/>
        <c:crosses val="autoZero"/>
        <c:auto val="1"/>
        <c:lblAlgn val="ctr"/>
        <c:lblOffset val="100"/>
        <c:noMultiLvlLbl val="0"/>
      </c:catAx>
      <c:valAx>
        <c:axId val="412301536"/>
        <c:scaling>
          <c:orientation val="minMax"/>
        </c:scaling>
        <c:delete val="1"/>
        <c:axPos val="b"/>
        <c:majorGridlines>
          <c:spPr>
            <a:ln w="9525" cap="flat" cmpd="sng" algn="ctr">
              <a:solidFill>
                <a:schemeClr val="tx1">
                  <a:lumMod val="15000"/>
                  <a:lumOff val="85000"/>
                </a:schemeClr>
              </a:solidFill>
              <a:prstDash val="solid"/>
              <a:round/>
            </a:ln>
            <a:effectLst/>
          </c:spPr>
        </c:majorGridlines>
        <c:numFmt formatCode="_(&quot;$&quot;* #,##0_);_(&quot;$&quot;* \(#,##0\);_(&quot;$&quot;* &quot;-&quot;??_);_(@_)" sourceLinked="1"/>
        <c:majorTickMark val="none"/>
        <c:minorTickMark val="none"/>
        <c:tickLblPos val="nextTo"/>
        <c:crossAx val="412301144"/>
        <c:crosses val="autoZero"/>
        <c:crossBetween val="between"/>
      </c:valAx>
      <c:spPr>
        <a:gradFill>
          <a:gsLst>
            <a:gs pos="0">
              <a:schemeClr val="lt1"/>
            </a:gs>
            <a:gs pos="39000">
              <a:schemeClr val="lt1"/>
            </a:gs>
            <a:gs pos="100000">
              <a:schemeClr val="lt1">
                <a:lumMod val="75000"/>
              </a:schemeClr>
            </a:gs>
          </a:gsLst>
          <a:path path="circle">
            <a:fillToRect l="50000" t="-80000" r="50000" b="180000"/>
          </a:path>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lt1"/>
        </a:gs>
        <a:gs pos="39000">
          <a:schemeClr val="lt1"/>
        </a:gs>
        <a:gs pos="100000">
          <a:schemeClr val="lt1">
            <a:lumMod val="75000"/>
          </a:schemeClr>
        </a:gs>
      </a:gsLst>
      <a:path path="circle">
        <a:fillToRect l="50000" t="-80000" r="50000" b="180000"/>
      </a:path>
    </a:gradFill>
    <a:ln w="9525" cap="rnd" cmpd="sng" algn="ctr">
      <a:noFill/>
      <a:prstDash val="soli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1239472600370835"/>
          <c:y val="6.902504032801569E-3"/>
          <c:w val="0.62694787831100895"/>
          <c:h val="0.77686215427694372"/>
        </c:manualLayout>
      </c:layout>
      <c:barChart>
        <c:barDir val="bar"/>
        <c:grouping val="clustered"/>
        <c:varyColors val="0"/>
        <c:ser>
          <c:idx val="0"/>
          <c:order val="0"/>
          <c:tx>
            <c:strRef>
              <c:f>Sheet1!$B$1</c:f>
              <c:strCache>
                <c:ptCount val="1"/>
                <c:pt idx="0">
                  <c:v>Revenues</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rnd" cmpd="sng" algn="ctr">
                      <a:solidFill>
                        <a:schemeClr val="dk1">
                          <a:lumMod val="50000"/>
                          <a:lumOff val="50000"/>
                        </a:schemeClr>
                      </a:solidFill>
                      <a:prstDash val="solid"/>
                      <a:round/>
                    </a:ln>
                    <a:effectLst/>
                  </c:spPr>
                </c15:leaderLines>
              </c:ext>
            </c:extLst>
          </c:dLbls>
          <c:cat>
            <c:strRef>
              <c:f>Sheet1!$A$2:$A$5</c:f>
              <c:strCache>
                <c:ptCount val="4"/>
                <c:pt idx="0">
                  <c:v>20-21</c:v>
                </c:pt>
                <c:pt idx="1">
                  <c:v>19-20</c:v>
                </c:pt>
                <c:pt idx="2">
                  <c:v>18-19</c:v>
                </c:pt>
                <c:pt idx="3">
                  <c:v>17-18</c:v>
                </c:pt>
              </c:strCache>
            </c:strRef>
          </c:cat>
          <c:val>
            <c:numRef>
              <c:f>Sheet1!$B$2:$B$5</c:f>
              <c:numCache>
                <c:formatCode>_("$"* #,##0_);_("$"* \(#,##0\);_("$"* "-"??_);_(@_)</c:formatCode>
                <c:ptCount val="4"/>
                <c:pt idx="0">
                  <c:v>958266</c:v>
                </c:pt>
                <c:pt idx="1">
                  <c:v>938263</c:v>
                </c:pt>
                <c:pt idx="2">
                  <c:v>874631</c:v>
                </c:pt>
                <c:pt idx="3">
                  <c:v>859666</c:v>
                </c:pt>
              </c:numCache>
            </c:numRef>
          </c:val>
          <c:extLst>
            <c:ext xmlns:c16="http://schemas.microsoft.com/office/drawing/2014/chart" uri="{C3380CC4-5D6E-409C-BE32-E72D297353CC}">
              <c16:uniqueId val="{00000000-F7A3-423E-9CD1-40386DE8A5E9}"/>
            </c:ext>
          </c:extLst>
        </c:ser>
        <c:ser>
          <c:idx val="1"/>
          <c:order val="1"/>
          <c:tx>
            <c:strRef>
              <c:f>Sheet1!$C$1</c:f>
              <c:strCache>
                <c:ptCount val="1"/>
                <c:pt idx="0">
                  <c:v>Expenditures</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rnd" cmpd="sng" algn="ctr">
                      <a:solidFill>
                        <a:schemeClr val="dk1">
                          <a:lumMod val="50000"/>
                          <a:lumOff val="50000"/>
                        </a:schemeClr>
                      </a:solidFill>
                      <a:prstDash val="solid"/>
                      <a:round/>
                    </a:ln>
                    <a:effectLst/>
                  </c:spPr>
                </c15:leaderLines>
              </c:ext>
            </c:extLst>
          </c:dLbls>
          <c:cat>
            <c:strRef>
              <c:f>Sheet1!$A$2:$A$5</c:f>
              <c:strCache>
                <c:ptCount val="4"/>
                <c:pt idx="0">
                  <c:v>20-21</c:v>
                </c:pt>
                <c:pt idx="1">
                  <c:v>19-20</c:v>
                </c:pt>
                <c:pt idx="2">
                  <c:v>18-19</c:v>
                </c:pt>
                <c:pt idx="3">
                  <c:v>17-18</c:v>
                </c:pt>
              </c:strCache>
            </c:strRef>
          </c:cat>
          <c:val>
            <c:numRef>
              <c:f>Sheet1!$C$2:$C$5</c:f>
              <c:numCache>
                <c:formatCode>_("$"* #,##0_);_("$"* \(#,##0\);_("$"* "-"??_);_(@_)</c:formatCode>
                <c:ptCount val="4"/>
                <c:pt idx="0">
                  <c:v>1208654</c:v>
                </c:pt>
                <c:pt idx="1">
                  <c:v>1162981</c:v>
                </c:pt>
                <c:pt idx="2">
                  <c:v>1078528</c:v>
                </c:pt>
                <c:pt idx="3">
                  <c:v>995408</c:v>
                </c:pt>
              </c:numCache>
            </c:numRef>
          </c:val>
          <c:extLst>
            <c:ext xmlns:c16="http://schemas.microsoft.com/office/drawing/2014/chart" uri="{C3380CC4-5D6E-409C-BE32-E72D297353CC}">
              <c16:uniqueId val="{00000001-F7A3-423E-9CD1-40386DE8A5E9}"/>
            </c:ext>
          </c:extLst>
        </c:ser>
        <c:dLbls>
          <c:dLblPos val="inEnd"/>
          <c:showLegendKey val="0"/>
          <c:showVal val="1"/>
          <c:showCatName val="0"/>
          <c:showSerName val="0"/>
          <c:showPercent val="0"/>
          <c:showBubbleSize val="0"/>
        </c:dLbls>
        <c:gapWidth val="65"/>
        <c:axId val="412302320"/>
        <c:axId val="344567032"/>
      </c:barChart>
      <c:catAx>
        <c:axId val="4123023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44567032"/>
        <c:crosses val="autoZero"/>
        <c:auto val="1"/>
        <c:lblAlgn val="ctr"/>
        <c:lblOffset val="100"/>
        <c:noMultiLvlLbl val="0"/>
      </c:catAx>
      <c:valAx>
        <c:axId val="344567032"/>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_(&quot;$&quot;* #,##0_);_(&quot;$&quot;* \(#,##0\);_(&quot;$&quot;* &quot;-&quot;??_);_(@_)" sourceLinked="1"/>
        <c:majorTickMark val="none"/>
        <c:minorTickMark val="none"/>
        <c:tickLblPos val="nextTo"/>
        <c:crossAx val="4123023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4">
  <a:schemeClr val="accent4"/>
</cs:colorStyle>
</file>

<file path=ppt/charts/colors6.xml><?xml version="1.0" encoding="utf-8"?>
<cs:colorStyle xmlns:cs="http://schemas.microsoft.com/office/drawing/2012/chartStyle" xmlns:a="http://schemas.openxmlformats.org/drawingml/2006/main" meth="withinLinearReversed" id="24">
  <a:schemeClr val="accent4"/>
</cs:colorStyle>
</file>

<file path=ppt/charts/colors7.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8-07T07:55:00.263" idx="8">
    <p:pos x="10" y="10"/>
    <p:text>Consider changing scale so it starts at 1750</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0.76471</cdr:x>
      <cdr:y>0.14894</cdr:y>
    </cdr:from>
    <cdr:to>
      <cdr:x>1</cdr:x>
      <cdr:y>0.21277</cdr:y>
    </cdr:to>
    <cdr:sp macro="" textlink="">
      <cdr:nvSpPr>
        <cdr:cNvPr id="2" name="TextBox 1"/>
        <cdr:cNvSpPr txBox="1"/>
      </cdr:nvSpPr>
      <cdr:spPr>
        <a:xfrm xmlns:a="http://schemas.openxmlformats.org/drawingml/2006/main">
          <a:off x="2971800" y="5334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32" y="0"/>
            <a:ext cx="2972421" cy="465138"/>
          </a:xfrm>
          <a:prstGeom prst="rect">
            <a:avLst/>
          </a:prstGeom>
        </p:spPr>
        <p:txBody>
          <a:bodyPr vert="horz" lIns="91440" tIns="45720" rIns="91440" bIns="45720" rtlCol="0"/>
          <a:lstStyle>
            <a:lvl1pPr algn="r">
              <a:defRPr sz="1200"/>
            </a:lvl1pPr>
          </a:lstStyle>
          <a:p>
            <a:fld id="{D64E2401-7F29-4645-8E4E-D90ACACA5CD5}" type="datetimeFigureOut">
              <a:rPr lang="en-US" smtClean="0"/>
              <a:t>8/3/2022</a:t>
            </a:fld>
            <a:endParaRPr lang="en-US"/>
          </a:p>
        </p:txBody>
      </p:sp>
      <p:sp>
        <p:nvSpPr>
          <p:cNvPr id="4" name="Footer Placeholder 3"/>
          <p:cNvSpPr>
            <a:spLocks noGrp="1"/>
          </p:cNvSpPr>
          <p:nvPr>
            <p:ph type="ftr" sz="quarter" idx="2"/>
          </p:nvPr>
        </p:nvSpPr>
        <p:spPr>
          <a:xfrm>
            <a:off x="5"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32" y="8829675"/>
            <a:ext cx="2972421" cy="465138"/>
          </a:xfrm>
          <a:prstGeom prst="rect">
            <a:avLst/>
          </a:prstGeom>
        </p:spPr>
        <p:txBody>
          <a:bodyPr vert="horz" lIns="91440" tIns="45720" rIns="91440" bIns="45720" rtlCol="0" anchor="b"/>
          <a:lstStyle>
            <a:lvl1pPr algn="r">
              <a:defRPr sz="1200"/>
            </a:lvl1pPr>
          </a:lstStyle>
          <a:p>
            <a:fld id="{8BF6E418-46D1-43A0-B2CF-C6D18CB2C554}" type="slidenum">
              <a:rPr lang="en-US" smtClean="0"/>
              <a:t>‹#›</a:t>
            </a:fld>
            <a:endParaRPr lang="en-US"/>
          </a:p>
        </p:txBody>
      </p:sp>
    </p:spTree>
    <p:extLst>
      <p:ext uri="{BB962C8B-B14F-4D97-AF65-F5344CB8AC3E}">
        <p14:creationId xmlns:p14="http://schemas.microsoft.com/office/powerpoint/2010/main" val="864783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744" tIns="46872" rIns="93744" bIns="46872"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3744" tIns="46872" rIns="93744" bIns="46872" rtlCol="0"/>
          <a:lstStyle>
            <a:lvl1pPr algn="r" fontAlgn="auto">
              <a:spcBef>
                <a:spcPts val="0"/>
              </a:spcBef>
              <a:spcAft>
                <a:spcPts val="0"/>
              </a:spcAft>
              <a:defRPr sz="1200" smtClean="0">
                <a:latin typeface="+mn-lt"/>
              </a:defRPr>
            </a:lvl1pPr>
          </a:lstStyle>
          <a:p>
            <a:pPr>
              <a:defRPr/>
            </a:pPr>
            <a:fld id="{93A7E935-795E-47D6-AA3E-B049C2EAD326}" type="datetimeFigureOut">
              <a:rPr lang="en-US"/>
              <a:pPr>
                <a:defRPr/>
              </a:pPr>
              <a:t>8/3/2022</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3744" tIns="46872" rIns="93744" bIns="46872" rtlCol="0" anchor="ct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744" tIns="46872" rIns="93744" bIns="4687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744" tIns="46872" rIns="93744" bIns="46872"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744" tIns="46872" rIns="93744" bIns="46872" rtlCol="0" anchor="b"/>
          <a:lstStyle>
            <a:lvl1pPr algn="r" fontAlgn="auto">
              <a:spcBef>
                <a:spcPts val="0"/>
              </a:spcBef>
              <a:spcAft>
                <a:spcPts val="0"/>
              </a:spcAft>
              <a:defRPr sz="1200" smtClean="0">
                <a:latin typeface="+mn-lt"/>
              </a:defRPr>
            </a:lvl1pPr>
          </a:lstStyle>
          <a:p>
            <a:pPr>
              <a:defRPr/>
            </a:pPr>
            <a:fld id="{699557E7-C6BC-499F-924A-241CFA0F231B}" type="slidenum">
              <a:rPr lang="en-US"/>
              <a:pPr>
                <a:defRPr/>
              </a:pPr>
              <a:t>‹#›</a:t>
            </a:fld>
            <a:endParaRPr lang="en-US"/>
          </a:p>
        </p:txBody>
      </p:sp>
    </p:spTree>
    <p:extLst>
      <p:ext uri="{BB962C8B-B14F-4D97-AF65-F5344CB8AC3E}">
        <p14:creationId xmlns:p14="http://schemas.microsoft.com/office/powerpoint/2010/main" val="1693988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97B7E-A32D-4EAA-BEE3-86450DF058BF}"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6970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10</a:t>
            </a:fld>
            <a:endParaRPr lang="en-US"/>
          </a:p>
        </p:txBody>
      </p:sp>
    </p:spTree>
    <p:extLst>
      <p:ext uri="{BB962C8B-B14F-4D97-AF65-F5344CB8AC3E}">
        <p14:creationId xmlns:p14="http://schemas.microsoft.com/office/powerpoint/2010/main" val="3601839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11</a:t>
            </a:fld>
            <a:endParaRPr lang="en-US"/>
          </a:p>
        </p:txBody>
      </p:sp>
    </p:spTree>
    <p:extLst>
      <p:ext uri="{BB962C8B-B14F-4D97-AF65-F5344CB8AC3E}">
        <p14:creationId xmlns:p14="http://schemas.microsoft.com/office/powerpoint/2010/main" val="210189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12</a:t>
            </a:fld>
            <a:endParaRPr lang="en-US"/>
          </a:p>
        </p:txBody>
      </p:sp>
    </p:spTree>
    <p:extLst>
      <p:ext uri="{BB962C8B-B14F-4D97-AF65-F5344CB8AC3E}">
        <p14:creationId xmlns:p14="http://schemas.microsoft.com/office/powerpoint/2010/main" val="93152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13</a:t>
            </a:fld>
            <a:endParaRPr lang="en-US"/>
          </a:p>
        </p:txBody>
      </p:sp>
    </p:spTree>
    <p:extLst>
      <p:ext uri="{BB962C8B-B14F-4D97-AF65-F5344CB8AC3E}">
        <p14:creationId xmlns:p14="http://schemas.microsoft.com/office/powerpoint/2010/main" val="95542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14</a:t>
            </a:fld>
            <a:endParaRPr lang="en-US"/>
          </a:p>
        </p:txBody>
      </p:sp>
    </p:spTree>
    <p:extLst>
      <p:ext uri="{BB962C8B-B14F-4D97-AF65-F5344CB8AC3E}">
        <p14:creationId xmlns:p14="http://schemas.microsoft.com/office/powerpoint/2010/main" val="3230869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15</a:t>
            </a:fld>
            <a:endParaRPr lang="en-US"/>
          </a:p>
        </p:txBody>
      </p:sp>
    </p:spTree>
    <p:extLst>
      <p:ext uri="{BB962C8B-B14F-4D97-AF65-F5344CB8AC3E}">
        <p14:creationId xmlns:p14="http://schemas.microsoft.com/office/powerpoint/2010/main" val="81374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16</a:t>
            </a:fld>
            <a:endParaRPr lang="en-US"/>
          </a:p>
        </p:txBody>
      </p:sp>
    </p:spTree>
    <p:extLst>
      <p:ext uri="{BB962C8B-B14F-4D97-AF65-F5344CB8AC3E}">
        <p14:creationId xmlns:p14="http://schemas.microsoft.com/office/powerpoint/2010/main" val="3354749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17</a:t>
            </a:fld>
            <a:endParaRPr lang="en-US"/>
          </a:p>
        </p:txBody>
      </p:sp>
    </p:spTree>
    <p:extLst>
      <p:ext uri="{BB962C8B-B14F-4D97-AF65-F5344CB8AC3E}">
        <p14:creationId xmlns:p14="http://schemas.microsoft.com/office/powerpoint/2010/main" val="209264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18</a:t>
            </a:fld>
            <a:endParaRPr lang="en-US"/>
          </a:p>
        </p:txBody>
      </p:sp>
    </p:spTree>
    <p:extLst>
      <p:ext uri="{BB962C8B-B14F-4D97-AF65-F5344CB8AC3E}">
        <p14:creationId xmlns:p14="http://schemas.microsoft.com/office/powerpoint/2010/main" val="22538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19</a:t>
            </a:fld>
            <a:endParaRPr lang="en-US"/>
          </a:p>
        </p:txBody>
      </p:sp>
    </p:spTree>
    <p:extLst>
      <p:ext uri="{BB962C8B-B14F-4D97-AF65-F5344CB8AC3E}">
        <p14:creationId xmlns:p14="http://schemas.microsoft.com/office/powerpoint/2010/main" val="299243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a:t>
            </a:fld>
            <a:endParaRPr lang="en-US"/>
          </a:p>
        </p:txBody>
      </p:sp>
    </p:spTree>
    <p:extLst>
      <p:ext uri="{BB962C8B-B14F-4D97-AF65-F5344CB8AC3E}">
        <p14:creationId xmlns:p14="http://schemas.microsoft.com/office/powerpoint/2010/main" val="5166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20</a:t>
            </a:fld>
            <a:endParaRPr lang="en-US"/>
          </a:p>
        </p:txBody>
      </p:sp>
    </p:spTree>
    <p:extLst>
      <p:ext uri="{BB962C8B-B14F-4D97-AF65-F5344CB8AC3E}">
        <p14:creationId xmlns:p14="http://schemas.microsoft.com/office/powerpoint/2010/main" val="1413573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21</a:t>
            </a:fld>
            <a:endParaRPr lang="en-US"/>
          </a:p>
        </p:txBody>
      </p:sp>
    </p:spTree>
    <p:extLst>
      <p:ext uri="{BB962C8B-B14F-4D97-AF65-F5344CB8AC3E}">
        <p14:creationId xmlns:p14="http://schemas.microsoft.com/office/powerpoint/2010/main" val="983236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22</a:t>
            </a:fld>
            <a:endParaRPr lang="en-US"/>
          </a:p>
        </p:txBody>
      </p:sp>
    </p:spTree>
    <p:extLst>
      <p:ext uri="{BB962C8B-B14F-4D97-AF65-F5344CB8AC3E}">
        <p14:creationId xmlns:p14="http://schemas.microsoft.com/office/powerpoint/2010/main" val="2194820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23</a:t>
            </a:fld>
            <a:endParaRPr lang="en-US"/>
          </a:p>
        </p:txBody>
      </p:sp>
    </p:spTree>
    <p:extLst>
      <p:ext uri="{BB962C8B-B14F-4D97-AF65-F5344CB8AC3E}">
        <p14:creationId xmlns:p14="http://schemas.microsoft.com/office/powerpoint/2010/main" val="294665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24</a:t>
            </a:fld>
            <a:endParaRPr lang="en-US"/>
          </a:p>
        </p:txBody>
      </p:sp>
    </p:spTree>
    <p:extLst>
      <p:ext uri="{BB962C8B-B14F-4D97-AF65-F5344CB8AC3E}">
        <p14:creationId xmlns:p14="http://schemas.microsoft.com/office/powerpoint/2010/main" val="2557856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25</a:t>
            </a:fld>
            <a:endParaRPr lang="en-US"/>
          </a:p>
        </p:txBody>
      </p:sp>
    </p:spTree>
    <p:extLst>
      <p:ext uri="{BB962C8B-B14F-4D97-AF65-F5344CB8AC3E}">
        <p14:creationId xmlns:p14="http://schemas.microsoft.com/office/powerpoint/2010/main" val="2500422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26</a:t>
            </a:fld>
            <a:endParaRPr lang="en-US"/>
          </a:p>
        </p:txBody>
      </p:sp>
    </p:spTree>
    <p:extLst>
      <p:ext uri="{BB962C8B-B14F-4D97-AF65-F5344CB8AC3E}">
        <p14:creationId xmlns:p14="http://schemas.microsoft.com/office/powerpoint/2010/main" val="1975591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27</a:t>
            </a:fld>
            <a:endParaRPr lang="en-US"/>
          </a:p>
        </p:txBody>
      </p:sp>
    </p:spTree>
    <p:extLst>
      <p:ext uri="{BB962C8B-B14F-4D97-AF65-F5344CB8AC3E}">
        <p14:creationId xmlns:p14="http://schemas.microsoft.com/office/powerpoint/2010/main" val="527761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28</a:t>
            </a:fld>
            <a:endParaRPr lang="en-US"/>
          </a:p>
        </p:txBody>
      </p:sp>
    </p:spTree>
    <p:extLst>
      <p:ext uri="{BB962C8B-B14F-4D97-AF65-F5344CB8AC3E}">
        <p14:creationId xmlns:p14="http://schemas.microsoft.com/office/powerpoint/2010/main" val="71907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29</a:t>
            </a:fld>
            <a:endParaRPr lang="en-US"/>
          </a:p>
        </p:txBody>
      </p:sp>
    </p:spTree>
    <p:extLst>
      <p:ext uri="{BB962C8B-B14F-4D97-AF65-F5344CB8AC3E}">
        <p14:creationId xmlns:p14="http://schemas.microsoft.com/office/powerpoint/2010/main" val="211149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3</a:t>
            </a:fld>
            <a:endParaRPr lang="en-US"/>
          </a:p>
        </p:txBody>
      </p:sp>
    </p:spTree>
    <p:extLst>
      <p:ext uri="{BB962C8B-B14F-4D97-AF65-F5344CB8AC3E}">
        <p14:creationId xmlns:p14="http://schemas.microsoft.com/office/powerpoint/2010/main" val="344418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4</a:t>
            </a:fld>
            <a:endParaRPr lang="en-US"/>
          </a:p>
        </p:txBody>
      </p:sp>
    </p:spTree>
    <p:extLst>
      <p:ext uri="{BB962C8B-B14F-4D97-AF65-F5344CB8AC3E}">
        <p14:creationId xmlns:p14="http://schemas.microsoft.com/office/powerpoint/2010/main" val="279880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5</a:t>
            </a:fld>
            <a:endParaRPr lang="en-US"/>
          </a:p>
        </p:txBody>
      </p:sp>
    </p:spTree>
    <p:extLst>
      <p:ext uri="{BB962C8B-B14F-4D97-AF65-F5344CB8AC3E}">
        <p14:creationId xmlns:p14="http://schemas.microsoft.com/office/powerpoint/2010/main" val="210047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6</a:t>
            </a:fld>
            <a:endParaRPr lang="en-US"/>
          </a:p>
        </p:txBody>
      </p:sp>
    </p:spTree>
    <p:extLst>
      <p:ext uri="{BB962C8B-B14F-4D97-AF65-F5344CB8AC3E}">
        <p14:creationId xmlns:p14="http://schemas.microsoft.com/office/powerpoint/2010/main" val="173483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7</a:t>
            </a:fld>
            <a:endParaRPr lang="en-US"/>
          </a:p>
        </p:txBody>
      </p:sp>
    </p:spTree>
    <p:extLst>
      <p:ext uri="{BB962C8B-B14F-4D97-AF65-F5344CB8AC3E}">
        <p14:creationId xmlns:p14="http://schemas.microsoft.com/office/powerpoint/2010/main" val="325592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8</a:t>
            </a:fld>
            <a:endParaRPr lang="en-US"/>
          </a:p>
        </p:txBody>
      </p:sp>
    </p:spTree>
    <p:extLst>
      <p:ext uri="{BB962C8B-B14F-4D97-AF65-F5344CB8AC3E}">
        <p14:creationId xmlns:p14="http://schemas.microsoft.com/office/powerpoint/2010/main" val="93441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9</a:t>
            </a:fld>
            <a:endParaRPr lang="en-US"/>
          </a:p>
        </p:txBody>
      </p:sp>
    </p:spTree>
    <p:extLst>
      <p:ext uri="{BB962C8B-B14F-4D97-AF65-F5344CB8AC3E}">
        <p14:creationId xmlns:p14="http://schemas.microsoft.com/office/powerpoint/2010/main" val="2403022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pPr>
              <a:defRPr/>
            </a:pPr>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21509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8780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403604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22178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917163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58124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70971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58099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67204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93009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87240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21752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85928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60183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428212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44607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92888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911303052"/>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914400" y="838200"/>
            <a:ext cx="8229600" cy="1470025"/>
          </a:xfrm>
        </p:spPr>
        <p:txBody>
          <a:bodyPr>
            <a:normAutofit/>
          </a:bodyPr>
          <a:lstStyle/>
          <a:p>
            <a:pPr algn="l"/>
            <a:r>
              <a:rPr lang="en-US" sz="4000" dirty="0"/>
              <a:t>Woodland School District</a:t>
            </a:r>
            <a:br>
              <a:rPr lang="en-US" sz="4000" dirty="0"/>
            </a:br>
            <a:r>
              <a:rPr lang="en-US" sz="4000" dirty="0"/>
              <a:t>School Funding in WA</a:t>
            </a:r>
          </a:p>
        </p:txBody>
      </p:sp>
      <p:sp>
        <p:nvSpPr>
          <p:cNvPr id="3" name="Subtitle 2"/>
          <p:cNvSpPr>
            <a:spLocks noGrp="1"/>
          </p:cNvSpPr>
          <p:nvPr>
            <p:ph type="subTitle" idx="1"/>
          </p:nvPr>
        </p:nvSpPr>
        <p:spPr>
          <a:xfrm>
            <a:off x="2590800" y="3733800"/>
            <a:ext cx="4648200" cy="1752600"/>
          </a:xfrm>
        </p:spPr>
        <p:txBody>
          <a:bodyPr rtlCol="0">
            <a:normAutofit/>
          </a:bodyPr>
          <a:lstStyle/>
          <a:p>
            <a:pPr fontAlgn="auto">
              <a:spcAft>
                <a:spcPts val="0"/>
              </a:spcAft>
              <a:buFont typeface="Arial" pitchFamily="34" charset="0"/>
              <a:buNone/>
              <a:defRPr/>
            </a:pPr>
            <a:r>
              <a:rPr lang="en-US" dirty="0"/>
              <a:t>Presented by:</a:t>
            </a:r>
          </a:p>
          <a:p>
            <a:pPr fontAlgn="auto">
              <a:spcAft>
                <a:spcPts val="0"/>
              </a:spcAft>
              <a:buFont typeface="Arial" pitchFamily="34" charset="0"/>
              <a:buNone/>
              <a:defRPr/>
            </a:pPr>
            <a:r>
              <a:rPr lang="en-US" dirty="0"/>
              <a:t>Stacy Brown</a:t>
            </a:r>
          </a:p>
          <a:p>
            <a:pPr fontAlgn="auto">
              <a:spcAft>
                <a:spcPts val="0"/>
              </a:spcAft>
              <a:buFont typeface="Arial" pitchFamily="34" charset="0"/>
              <a:buNone/>
              <a:defRPr/>
            </a:pPr>
            <a:r>
              <a:rPr lang="en-US" dirty="0"/>
              <a:t>Executive Director of Business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43BC-3483-44F0-9340-ECC7E77BC88F}"/>
              </a:ext>
            </a:extLst>
          </p:cNvPr>
          <p:cNvSpPr>
            <a:spLocks noGrp="1"/>
          </p:cNvSpPr>
          <p:nvPr>
            <p:ph type="title"/>
          </p:nvPr>
        </p:nvSpPr>
        <p:spPr/>
        <p:txBody>
          <a:bodyPr/>
          <a:lstStyle/>
          <a:p>
            <a:pPr algn="ctr"/>
            <a:r>
              <a:rPr lang="en-US" sz="2000" dirty="0"/>
              <a:t>WA School Funding – General Fund</a:t>
            </a:r>
            <a:br>
              <a:rPr lang="en-US" sz="2000" dirty="0"/>
            </a:br>
            <a:r>
              <a:rPr lang="en-US" sz="2000" dirty="0"/>
              <a:t>Expenditures</a:t>
            </a:r>
          </a:p>
        </p:txBody>
      </p:sp>
      <p:sp>
        <p:nvSpPr>
          <p:cNvPr id="3" name="Content Placeholder 2">
            <a:extLst>
              <a:ext uri="{FF2B5EF4-FFF2-40B4-BE49-F238E27FC236}">
                <a16:creationId xmlns:a16="http://schemas.microsoft.com/office/drawing/2014/main" id="{E8346CA6-2D26-4BE3-B972-067E68DD1868}"/>
              </a:ext>
            </a:extLst>
          </p:cNvPr>
          <p:cNvSpPr>
            <a:spLocks noGrp="1"/>
          </p:cNvSpPr>
          <p:nvPr>
            <p:ph idx="1"/>
          </p:nvPr>
        </p:nvSpPr>
        <p:spPr>
          <a:xfrm>
            <a:off x="457200" y="2489201"/>
            <a:ext cx="8305800" cy="4140199"/>
          </a:xfrm>
        </p:spPr>
        <p:txBody>
          <a:bodyPr>
            <a:normAutofit fontScale="92500" lnSpcReduction="10000"/>
          </a:bodyPr>
          <a:lstStyle/>
          <a:p>
            <a:r>
              <a:rPr lang="en-US" dirty="0"/>
              <a:t>The General Fund expenditures are separated into programs.  Some programs are offset by only state funds or only Federal Funds (and match up with the state and federal revenues) while others include revenues from multiple sources.</a:t>
            </a:r>
          </a:p>
          <a:p>
            <a:pPr lvl="1"/>
            <a:r>
              <a:rPr lang="en-US" dirty="0"/>
              <a:t>Basic Education (01), ALE (02), CTE (31 and 34), Districtwide Support (97) – the expenditures in these programs are the programs offset by general apportionment revenues.  However, there are not enough apportionment funds to cover all expenditures, so local levy funds are also used.</a:t>
            </a:r>
          </a:p>
          <a:p>
            <a:pPr lvl="1"/>
            <a:r>
              <a:rPr lang="en-US" dirty="0"/>
              <a:t>Special Education (21 and 24) – these expenditures are predominantly covered by State (21) and Federal (24) funds.  As we are required to serve all students according to their IEP’s Special Education is also underfunded and in prior years we used approximately $400,000 to $800,000 per year in levy funds to support the program.</a:t>
            </a:r>
          </a:p>
          <a:p>
            <a:pPr lvl="1"/>
            <a:r>
              <a:rPr lang="en-US" dirty="0"/>
              <a:t>ESSER (11, 12, 13 and 14), Carl Perkins (38), Title One (51), Title II/IV (52), Title III (64) – these program expenditures match up with the corresponding revenues and are only from Federal sources .  The dollars budgeted and spent are determined by the Federal allocation</a:t>
            </a:r>
          </a:p>
        </p:txBody>
      </p:sp>
    </p:spTree>
    <p:extLst>
      <p:ext uri="{BB962C8B-B14F-4D97-AF65-F5344CB8AC3E}">
        <p14:creationId xmlns:p14="http://schemas.microsoft.com/office/powerpoint/2010/main" val="76718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D0AD-F627-4EC5-B899-560B4BA6DE05}"/>
              </a:ext>
            </a:extLst>
          </p:cNvPr>
          <p:cNvSpPr>
            <a:spLocks noGrp="1"/>
          </p:cNvSpPr>
          <p:nvPr>
            <p:ph type="title"/>
          </p:nvPr>
        </p:nvSpPr>
        <p:spPr/>
        <p:txBody>
          <a:bodyPr/>
          <a:lstStyle/>
          <a:p>
            <a:pPr algn="ctr"/>
            <a:r>
              <a:rPr lang="en-US" sz="2000" dirty="0"/>
              <a:t>WA School Funding – General Fund</a:t>
            </a:r>
            <a:br>
              <a:rPr lang="en-US" sz="2000" dirty="0"/>
            </a:br>
            <a:r>
              <a:rPr lang="en-US" sz="2000" dirty="0"/>
              <a:t>Expenditures</a:t>
            </a:r>
          </a:p>
        </p:txBody>
      </p:sp>
      <p:sp>
        <p:nvSpPr>
          <p:cNvPr id="3" name="Content Placeholder 2">
            <a:extLst>
              <a:ext uri="{FF2B5EF4-FFF2-40B4-BE49-F238E27FC236}">
                <a16:creationId xmlns:a16="http://schemas.microsoft.com/office/drawing/2014/main" id="{D20CCE23-8D3B-47D8-9863-EC737D7692F2}"/>
              </a:ext>
            </a:extLst>
          </p:cNvPr>
          <p:cNvSpPr>
            <a:spLocks noGrp="1"/>
          </p:cNvSpPr>
          <p:nvPr>
            <p:ph idx="1"/>
          </p:nvPr>
        </p:nvSpPr>
        <p:spPr>
          <a:xfrm>
            <a:off x="457200" y="2489201"/>
            <a:ext cx="8153400" cy="4216399"/>
          </a:xfrm>
        </p:spPr>
        <p:txBody>
          <a:bodyPr>
            <a:normAutofit fontScale="85000" lnSpcReduction="20000"/>
          </a:bodyPr>
          <a:lstStyle/>
          <a:p>
            <a:pPr lvl="1"/>
            <a:r>
              <a:rPr lang="en-US" dirty="0"/>
              <a:t>LAP (55), Miscellaneous State (58), ELL (65) and Hi-C (74) – these programs are funded by state funds only and are called the categorical programs.</a:t>
            </a:r>
          </a:p>
          <a:p>
            <a:pPr lvl="1"/>
            <a:r>
              <a:rPr lang="en-US" dirty="0"/>
              <a:t>Food Service (98) – this program pays for all salaries, benefits, the Sodexo contract and supplies for the district meal service program.  The program is funded by student fees (local), state, Federal and levy funds.</a:t>
            </a:r>
          </a:p>
          <a:p>
            <a:pPr lvl="1"/>
            <a:r>
              <a:rPr lang="en-US" dirty="0"/>
              <a:t>Transportation – this program accounts for all to/from transportation for the Kalama, Woodland, Ridgefield and LaCenter school districts (KWRL).  The program is funded by state apportionment funds.  Expenditures that are not covered by state apportionment funds are split among the 4 districts (based upon each district’s percentage of hours and miles).  The other districts make monthly payments to Woodland.</a:t>
            </a:r>
          </a:p>
          <a:p>
            <a:pPr lvl="1"/>
            <a:r>
              <a:rPr lang="en-US" dirty="0"/>
              <a:t>Daycare (88) – the WCC and YCC daycare programs are funded mostly by user fees. The program has also been approved by DSHS as a site for low income families, so we receive monthly payments from DSHS.</a:t>
            </a:r>
          </a:p>
          <a:p>
            <a:pPr lvl="1"/>
            <a:r>
              <a:rPr lang="en-US" dirty="0"/>
              <a:t>Other Locally funded Programs (69 &amp; 89) – these programs include expenditures to offset any donations that we receive from private donors, WEA, the PTSA and the Southwest Community Foundation (to name a few).  This program also includes the expenditures of the Family Resource Center that are not covered by other state or federal funds.  This includes support of the center itself, the school food pantries and the Back to School Bash.</a:t>
            </a:r>
          </a:p>
        </p:txBody>
      </p:sp>
    </p:spTree>
    <p:extLst>
      <p:ext uri="{BB962C8B-B14F-4D97-AF65-F5344CB8AC3E}">
        <p14:creationId xmlns:p14="http://schemas.microsoft.com/office/powerpoint/2010/main" val="408224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Enrollment History – Budget to Actual</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08392782"/>
              </p:ext>
            </p:extLst>
          </p:nvPr>
        </p:nvGraphicFramePr>
        <p:xfrm>
          <a:off x="866774" y="2489200"/>
          <a:ext cx="7362825"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7DCB-C4EE-41C7-B643-68B4941255F7}"/>
              </a:ext>
            </a:extLst>
          </p:cNvPr>
          <p:cNvSpPr>
            <a:spLocks noGrp="1"/>
          </p:cNvSpPr>
          <p:nvPr>
            <p:ph type="title"/>
          </p:nvPr>
        </p:nvSpPr>
        <p:spPr/>
        <p:txBody>
          <a:bodyPr/>
          <a:lstStyle/>
          <a:p>
            <a:pPr algn="ctr"/>
            <a:r>
              <a:rPr lang="en-US" sz="2000" dirty="0"/>
              <a:t>20-21 Budget</a:t>
            </a:r>
            <a:br>
              <a:rPr lang="en-US" sz="2000" dirty="0"/>
            </a:br>
            <a:r>
              <a:rPr lang="en-US" sz="2000" dirty="0"/>
              <a:t>Historical Revenue/Exp/Fund Balance Summary</a:t>
            </a:r>
          </a:p>
        </p:txBody>
      </p:sp>
      <p:graphicFrame>
        <p:nvGraphicFramePr>
          <p:cNvPr id="6" name="Content Placeholder 5">
            <a:extLst>
              <a:ext uri="{FF2B5EF4-FFF2-40B4-BE49-F238E27FC236}">
                <a16:creationId xmlns:a16="http://schemas.microsoft.com/office/drawing/2014/main" id="{AEE2FF49-174F-4846-8D08-3CEFE3A8409A}"/>
              </a:ext>
            </a:extLst>
          </p:cNvPr>
          <p:cNvGraphicFramePr>
            <a:graphicFrameLocks noGrp="1"/>
          </p:cNvGraphicFramePr>
          <p:nvPr>
            <p:ph idx="1"/>
            <p:extLst>
              <p:ext uri="{D42A27DB-BD31-4B8C-83A1-F6EECF244321}">
                <p14:modId xmlns:p14="http://schemas.microsoft.com/office/powerpoint/2010/main" val="520690387"/>
              </p:ext>
            </p:extLst>
          </p:nvPr>
        </p:nvGraphicFramePr>
        <p:xfrm>
          <a:off x="866775" y="2286001"/>
          <a:ext cx="7286625" cy="3250579"/>
        </p:xfrm>
        <a:graphic>
          <a:graphicData uri="http://schemas.openxmlformats.org/drawingml/2006/table">
            <a:tbl>
              <a:tblPr/>
              <a:tblGrid>
                <a:gridCol w="1970029">
                  <a:extLst>
                    <a:ext uri="{9D8B030D-6E8A-4147-A177-3AD203B41FA5}">
                      <a16:colId xmlns:a16="http://schemas.microsoft.com/office/drawing/2014/main" val="3452471381"/>
                    </a:ext>
                  </a:extLst>
                </a:gridCol>
                <a:gridCol w="920701">
                  <a:extLst>
                    <a:ext uri="{9D8B030D-6E8A-4147-A177-3AD203B41FA5}">
                      <a16:colId xmlns:a16="http://schemas.microsoft.com/office/drawing/2014/main" val="2851484263"/>
                    </a:ext>
                  </a:extLst>
                </a:gridCol>
                <a:gridCol w="792074">
                  <a:extLst>
                    <a:ext uri="{9D8B030D-6E8A-4147-A177-3AD203B41FA5}">
                      <a16:colId xmlns:a16="http://schemas.microsoft.com/office/drawing/2014/main" val="738971105"/>
                    </a:ext>
                  </a:extLst>
                </a:gridCol>
                <a:gridCol w="860621">
                  <a:extLst>
                    <a:ext uri="{9D8B030D-6E8A-4147-A177-3AD203B41FA5}">
                      <a16:colId xmlns:a16="http://schemas.microsoft.com/office/drawing/2014/main" val="2344604642"/>
                    </a:ext>
                  </a:extLst>
                </a:gridCol>
                <a:gridCol w="739322">
                  <a:extLst>
                    <a:ext uri="{9D8B030D-6E8A-4147-A177-3AD203B41FA5}">
                      <a16:colId xmlns:a16="http://schemas.microsoft.com/office/drawing/2014/main" val="4208255742"/>
                    </a:ext>
                  </a:extLst>
                </a:gridCol>
                <a:gridCol w="758224">
                  <a:extLst>
                    <a:ext uri="{9D8B030D-6E8A-4147-A177-3AD203B41FA5}">
                      <a16:colId xmlns:a16="http://schemas.microsoft.com/office/drawing/2014/main" val="1169038227"/>
                    </a:ext>
                  </a:extLst>
                </a:gridCol>
                <a:gridCol w="803357">
                  <a:extLst>
                    <a:ext uri="{9D8B030D-6E8A-4147-A177-3AD203B41FA5}">
                      <a16:colId xmlns:a16="http://schemas.microsoft.com/office/drawing/2014/main" val="3911266060"/>
                    </a:ext>
                  </a:extLst>
                </a:gridCol>
                <a:gridCol w="442297">
                  <a:extLst>
                    <a:ext uri="{9D8B030D-6E8A-4147-A177-3AD203B41FA5}">
                      <a16:colId xmlns:a16="http://schemas.microsoft.com/office/drawing/2014/main" val="4263234941"/>
                    </a:ext>
                  </a:extLst>
                </a:gridCol>
              </a:tblGrid>
              <a:tr h="155968">
                <a:tc>
                  <a:txBody>
                    <a:bodyPr/>
                    <a:lstStyle/>
                    <a:p>
                      <a:pPr algn="l" fontAlgn="b"/>
                      <a:r>
                        <a:rPr lang="en-US" sz="700" b="0" i="0" u="none" strike="noStrike">
                          <a:solidFill>
                            <a:srgbClr val="003F5F"/>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700" b="1" i="0" u="none" strike="noStrike">
                          <a:solidFill>
                            <a:srgbClr val="FFFFFF"/>
                          </a:solidFill>
                          <a:effectLst/>
                          <a:latin typeface="Arial" panose="020B0604020202020204" pitchFamily="34" charset="0"/>
                        </a:rPr>
                        <a:t>AUDITED</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717271"/>
                    </a:solidFill>
                  </a:tcPr>
                </a:tc>
                <a:tc h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AUDITED</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BUDGET</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262729"/>
                    </a:solidFill>
                  </a:tcPr>
                </a:tc>
                <a:tc>
                  <a:txBody>
                    <a:bodyPr/>
                    <a:lstStyle/>
                    <a:p>
                      <a:pPr algn="ctr" fontAlgn="ctr"/>
                      <a:r>
                        <a:rPr lang="en-US" sz="700" b="1" i="0" u="none" strike="noStrike">
                          <a:solidFill>
                            <a:srgbClr val="FFFFFF"/>
                          </a:solidFill>
                          <a:effectLst/>
                          <a:latin typeface="Arial" panose="020B0604020202020204" pitchFamily="34" charset="0"/>
                        </a:rPr>
                        <a:t>BUDGET</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0093FC"/>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700" b="1" i="1" u="none" strike="noStrike">
                          <a:solidFill>
                            <a:srgbClr val="FFFFFF"/>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extLst>
                  <a:ext uri="{0D108BD9-81ED-4DB2-BD59-A6C34878D82A}">
                    <a16:rowId xmlns:a16="http://schemas.microsoft.com/office/drawing/2014/main" val="2014951193"/>
                  </a:ext>
                </a:extLst>
              </a:tr>
              <a:tr h="155968">
                <a:tc>
                  <a:txBody>
                    <a:bodyPr/>
                    <a:lstStyle/>
                    <a:p>
                      <a:pPr algn="r" fontAlgn="b"/>
                      <a:r>
                        <a:rPr lang="en-US" sz="700" b="1" i="0" u="none" strike="noStrike">
                          <a:solidFill>
                            <a:srgbClr val="003F5F"/>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FFFFFF"/>
                          </a:solidFill>
                          <a:effectLst/>
                          <a:latin typeface="Arial" panose="020B0604020202020204" pitchFamily="34" charset="0"/>
                        </a:rPr>
                        <a:t>2017</a:t>
                      </a:r>
                    </a:p>
                  </a:txBody>
                  <a:tcPr marL="5897" marR="5897" marT="58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b"/>
                      <a:r>
                        <a:rPr lang="en-US" sz="700" b="1" i="0" u="none" strike="noStrike">
                          <a:solidFill>
                            <a:srgbClr val="FFFFFF"/>
                          </a:solidFill>
                          <a:effectLst/>
                          <a:latin typeface="Arial" panose="020B0604020202020204" pitchFamily="34" charset="0"/>
                        </a:rPr>
                        <a:t>2018</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b"/>
                      <a:r>
                        <a:rPr lang="en-US" sz="700" b="1" i="0" u="none" strike="noStrike">
                          <a:solidFill>
                            <a:srgbClr val="FFFFFF"/>
                          </a:solidFill>
                          <a:effectLst/>
                          <a:latin typeface="Arial" panose="020B0604020202020204" pitchFamily="34" charset="0"/>
                        </a:rPr>
                        <a:t>2019</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2020</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solidFill>
                      <a:srgbClr val="262729"/>
                    </a:solidFill>
                  </a:tcPr>
                </a:tc>
                <a:tc>
                  <a:txBody>
                    <a:bodyPr/>
                    <a:lstStyle/>
                    <a:p>
                      <a:pPr algn="ctr" fontAlgn="ctr"/>
                      <a:r>
                        <a:rPr lang="en-US" sz="700" b="1" i="0" u="none" strike="noStrike">
                          <a:solidFill>
                            <a:srgbClr val="FFFFFF"/>
                          </a:solidFill>
                          <a:effectLst/>
                          <a:latin typeface="Arial" panose="020B0604020202020204" pitchFamily="34" charset="0"/>
                        </a:rPr>
                        <a:t>2021</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0093FC"/>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17271"/>
                    </a:solidFill>
                  </a:tcPr>
                </a:tc>
                <a:extLst>
                  <a:ext uri="{0D108BD9-81ED-4DB2-BD59-A6C34878D82A}">
                    <a16:rowId xmlns:a16="http://schemas.microsoft.com/office/drawing/2014/main" val="3641067174"/>
                  </a:ext>
                </a:extLst>
              </a:tr>
              <a:tr h="131972">
                <a:tc>
                  <a:txBody>
                    <a:bodyPr/>
                    <a:lstStyle/>
                    <a:p>
                      <a:pPr algn="r" fontAlgn="ctr"/>
                      <a:r>
                        <a:rPr lang="en-US" sz="700" b="1" i="0" u="none" strike="noStrike">
                          <a:solidFill>
                            <a:srgbClr val="555656"/>
                          </a:solidFill>
                          <a:effectLst/>
                          <a:latin typeface="Arial" panose="020B0604020202020204" pitchFamily="34" charset="0"/>
                        </a:rPr>
                        <a:t>TOTAL REVENUE</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$29,931,746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$33,065,331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$37,461,158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$39,901,177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$42,416,999 </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$2,515,822 </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1" u="none" strike="noStrike">
                          <a:solidFill>
                            <a:srgbClr val="555656"/>
                          </a:solidFill>
                          <a:effectLst/>
                          <a:latin typeface="Arial" panose="020B0604020202020204" pitchFamily="34" charset="0"/>
                        </a:rPr>
                        <a:t>6.3%</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596391"/>
                  </a:ext>
                </a:extLst>
              </a:tr>
              <a:tr h="125974">
                <a:tc>
                  <a:txBody>
                    <a:bodyPr/>
                    <a:lstStyle/>
                    <a:p>
                      <a:pPr algn="r" fontAlgn="ctr"/>
                      <a:r>
                        <a:rPr lang="en-US" sz="7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1"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262626"/>
                      </a:solidFill>
                      <a:prstDash val="solid"/>
                      <a:round/>
                      <a:headEnd type="none" w="med" len="med"/>
                      <a:tailEnd type="none" w="med" len="med"/>
                    </a:lnT>
                    <a:lnB>
                      <a:noFill/>
                    </a:lnB>
                  </a:tcPr>
                </a:tc>
                <a:tc>
                  <a:txBody>
                    <a:bodyPr/>
                    <a:lstStyle/>
                    <a:p>
                      <a:pPr algn="l" fontAlgn="ctr"/>
                      <a:endParaRPr lang="en-US" sz="700" b="0" i="1"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a:noFill/>
                    </a:lnB>
                  </a:tcPr>
                </a:tc>
                <a:tc>
                  <a:txBody>
                    <a:bodyPr/>
                    <a:lstStyle/>
                    <a:p>
                      <a:pPr algn="l" fontAlgn="ctr"/>
                      <a:r>
                        <a:rPr lang="en-US" sz="700" b="0" i="1"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52301695"/>
                  </a:ext>
                </a:extLst>
              </a:tr>
              <a:tr h="125974">
                <a:tc>
                  <a:txBody>
                    <a:bodyPr/>
                    <a:lstStyle/>
                    <a:p>
                      <a:pPr algn="r" fontAlgn="ctr"/>
                      <a:r>
                        <a:rPr lang="en-US" sz="700" b="1" i="0" u="none" strike="noStrike">
                          <a:solidFill>
                            <a:srgbClr val="555656"/>
                          </a:solidFill>
                          <a:effectLst/>
                          <a:latin typeface="Arial" panose="020B0604020202020204" pitchFamily="34" charset="0"/>
                        </a:rPr>
                        <a:t>EXPENDITURES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endParaRPr lang="en-US" sz="700" b="0" i="1" u="none" strike="noStrike">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endParaRPr lang="en-US" sz="700" b="0" i="1" u="none" strike="noStrike">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r>
                        <a:rPr lang="en-US" sz="700" b="0" i="1"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78353113"/>
                  </a:ext>
                </a:extLst>
              </a:tr>
              <a:tr h="131972">
                <a:tc>
                  <a:txBody>
                    <a:bodyPr/>
                    <a:lstStyle/>
                    <a:p>
                      <a:pPr algn="r" fontAlgn="ctr"/>
                      <a:r>
                        <a:rPr lang="en-US" sz="700" b="1" i="0" u="none" strike="noStrike">
                          <a:solidFill>
                            <a:srgbClr val="555656"/>
                          </a:solidFill>
                          <a:effectLst/>
                          <a:latin typeface="Arial" panose="020B0604020202020204" pitchFamily="34" charset="0"/>
                        </a:rPr>
                        <a:t>TOTAL EXPENDITURES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$30,055,378 </a:t>
                      </a:r>
                    </a:p>
                  </a:txBody>
                  <a:tcPr marL="5897" marR="5897" marT="58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$33,484,153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$37,192,715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$40,118,711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$42,728,924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$2,610,213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1" u="none" strike="noStrike">
                          <a:solidFill>
                            <a:srgbClr val="555656"/>
                          </a:solidFill>
                          <a:effectLst/>
                          <a:latin typeface="Arial" panose="020B0604020202020204" pitchFamily="34" charset="0"/>
                        </a:rPr>
                        <a:t>6.5%</a:t>
                      </a:r>
                    </a:p>
                  </a:txBody>
                  <a:tcPr marL="5897" marR="5897" marT="589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115577"/>
                  </a:ext>
                </a:extLst>
              </a:tr>
              <a:tr h="119975">
                <a:tc>
                  <a:txBody>
                    <a:bodyPr/>
                    <a:lstStyle/>
                    <a:p>
                      <a:pPr algn="r" fontAlgn="ctr"/>
                      <a:r>
                        <a:rPr lang="en-US" sz="700" b="1"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700" b="1"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700" b="1"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700" b="1"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700" b="1" i="1"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700" b="1" i="1"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1"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937388"/>
                  </a:ext>
                </a:extLst>
              </a:tr>
              <a:tr h="131972">
                <a:tc>
                  <a:txBody>
                    <a:bodyPr/>
                    <a:lstStyle/>
                    <a:p>
                      <a:pPr algn="r" fontAlgn="ctr"/>
                      <a:r>
                        <a:rPr lang="en-US" sz="700" b="1" i="0" u="none" strike="noStrike">
                          <a:solidFill>
                            <a:srgbClr val="555656"/>
                          </a:solidFill>
                          <a:effectLst/>
                          <a:latin typeface="Arial" panose="020B0604020202020204" pitchFamily="34" charset="0"/>
                        </a:rPr>
                        <a:t>SURPLUS / DEFICIT</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dirty="0">
                          <a:solidFill>
                            <a:srgbClr val="FF0000"/>
                          </a:solidFill>
                          <a:effectLst/>
                          <a:latin typeface="Arial" panose="020B0604020202020204" pitchFamily="34" charset="0"/>
                        </a:rPr>
                        <a:t>($123,632)</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solidFill>
                            <a:srgbClr val="FF0000"/>
                          </a:solidFill>
                          <a:effectLst/>
                          <a:latin typeface="Arial" panose="020B0604020202020204" pitchFamily="34" charset="0"/>
                        </a:rPr>
                        <a:t>($418,822)</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$268,443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solidFill>
                            <a:srgbClr val="FF0000"/>
                          </a:solidFill>
                          <a:effectLst/>
                          <a:latin typeface="Arial" panose="020B0604020202020204" pitchFamily="34" charset="0"/>
                        </a:rPr>
                        <a:t>($217,534)</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solidFill>
                            <a:srgbClr val="FF0000"/>
                          </a:solidFill>
                          <a:effectLst/>
                          <a:latin typeface="Arial" panose="020B0604020202020204" pitchFamily="34" charset="0"/>
                        </a:rPr>
                        <a:t>($311,925)</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solidFill>
                            <a:srgbClr val="FF0000"/>
                          </a:solidFill>
                          <a:effectLst/>
                          <a:latin typeface="Arial" panose="020B0604020202020204" pitchFamily="34" charset="0"/>
                        </a:rPr>
                        <a:t>($94,391)</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1" u="none" strike="noStrike" dirty="0">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535562"/>
                  </a:ext>
                </a:extLst>
              </a:tr>
              <a:tr h="125974">
                <a:tc>
                  <a:txBody>
                    <a:bodyPr/>
                    <a:lstStyle/>
                    <a:p>
                      <a:pPr algn="r" fontAlgn="ctr"/>
                      <a:r>
                        <a:rPr lang="en-US" sz="700" b="1" i="0" u="none" strike="noStrike">
                          <a:solidFill>
                            <a:srgbClr val="555656"/>
                          </a:solidFill>
                          <a:effectLst/>
                          <a:latin typeface="Arial" panose="020B0604020202020204" pitchFamily="34" charset="0"/>
                        </a:rPr>
                        <a:t>OTHER FINANCING SOURCES / USES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dirty="0">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46474230"/>
                  </a:ext>
                </a:extLst>
              </a:tr>
              <a:tr h="131972">
                <a:tc>
                  <a:txBody>
                    <a:bodyPr/>
                    <a:lstStyle/>
                    <a:p>
                      <a:pPr algn="r" fontAlgn="ctr"/>
                      <a:r>
                        <a:rPr lang="en-US" sz="700" b="0" i="0" u="none" strike="noStrike">
                          <a:solidFill>
                            <a:srgbClr val="555656"/>
                          </a:solidFill>
                          <a:effectLst/>
                          <a:latin typeface="Arial" panose="020B0604020202020204" pitchFamily="34" charset="0"/>
                        </a:rPr>
                        <a:t>Other Financing Sources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solidFill>
                            <a:srgbClr val="555656"/>
                          </a:solidFill>
                          <a:effectLst/>
                          <a:latin typeface="Arial" panose="020B0604020202020204" pitchFamily="34" charset="0"/>
                        </a:rPr>
                        <a:t>$250,000 </a:t>
                      </a:r>
                    </a:p>
                  </a:txBody>
                  <a:tcPr marL="5897" marR="5897" marT="58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555656"/>
                          </a:solidFill>
                          <a:effectLst/>
                          <a:latin typeface="Arial" panose="020B0604020202020204" pitchFamily="34" charset="0"/>
                        </a:rPr>
                        <a:t>$400,000 </a:t>
                      </a:r>
                    </a:p>
                  </a:txBody>
                  <a:tcPr marL="5897" marR="5897" marT="5897" marB="0" anchor="ctr">
                    <a:lnL>
                      <a:noFill/>
                    </a:lnL>
                    <a:lnR>
                      <a:noFill/>
                    </a:lnR>
                    <a:lnT>
                      <a:noFill/>
                    </a:lnT>
                    <a:lnB>
                      <a:noFill/>
                    </a:lnB>
                  </a:tcPr>
                </a:tc>
                <a:tc>
                  <a:txBody>
                    <a:bodyPr/>
                    <a:lstStyle/>
                    <a:p>
                      <a:pPr algn="r" fontAlgn="ctr"/>
                      <a:r>
                        <a:rPr lang="en-US" sz="700" b="0" i="0" u="none" strike="noStrike">
                          <a:solidFill>
                            <a:srgbClr val="555656"/>
                          </a:solidFill>
                          <a:effectLst/>
                          <a:latin typeface="Arial" panose="020B0604020202020204" pitchFamily="34" charset="0"/>
                        </a:rPr>
                        <a:t>$100,000 </a:t>
                      </a:r>
                    </a:p>
                  </a:txBody>
                  <a:tcPr marL="5897" marR="5897" marT="5897" marB="0" anchor="ctr">
                    <a:lnL>
                      <a:noFill/>
                    </a:lnL>
                    <a:lnR>
                      <a:noFill/>
                    </a:lnR>
                    <a:lnT>
                      <a:noFill/>
                    </a:lnT>
                    <a:lnB>
                      <a:noFill/>
                    </a:lnB>
                  </a:tcPr>
                </a:tc>
                <a:tc>
                  <a:txBody>
                    <a:bodyPr/>
                    <a:lstStyle/>
                    <a:p>
                      <a:pPr algn="r" fontAlgn="ctr"/>
                      <a:r>
                        <a:rPr lang="en-US" sz="700" b="0" i="0" u="none" strike="noStrike">
                          <a:solidFill>
                            <a:srgbClr val="555656"/>
                          </a:solidFill>
                          <a:effectLst/>
                          <a:latin typeface="Arial" panose="020B0604020202020204" pitchFamily="34" charset="0"/>
                        </a:rPr>
                        <a:t>$300,000 </a:t>
                      </a:r>
                    </a:p>
                  </a:txBody>
                  <a:tcPr marL="5897" marR="5897" marT="5897" marB="0" anchor="ctr">
                    <a:lnL>
                      <a:noFill/>
                    </a:lnL>
                    <a:lnR>
                      <a:noFill/>
                    </a:lnR>
                    <a:lnT>
                      <a:noFill/>
                    </a:lnT>
                    <a:lnB>
                      <a:noFill/>
                    </a:lnB>
                  </a:tcPr>
                </a:tc>
                <a:tc>
                  <a:txBody>
                    <a:bodyPr/>
                    <a:lstStyle/>
                    <a:p>
                      <a:pPr algn="r" fontAlgn="ctr"/>
                      <a:r>
                        <a:rPr lang="en-US" sz="700" b="0" i="0" u="none" strike="noStrike">
                          <a:solidFill>
                            <a:srgbClr val="555656"/>
                          </a:solidFill>
                          <a:effectLst/>
                          <a:latin typeface="Arial" panose="020B0604020202020204" pitchFamily="34" charset="0"/>
                        </a:rPr>
                        <a:t>$200,000 </a:t>
                      </a:r>
                    </a:p>
                  </a:txBody>
                  <a:tcPr marL="5897" marR="5897" marT="5897" marB="0" anchor="ctr">
                    <a:lnL>
                      <a:noFill/>
                    </a:lnL>
                    <a:lnR>
                      <a:noFill/>
                    </a:lnR>
                    <a:lnT>
                      <a:noFill/>
                    </a:lnT>
                    <a:lnB>
                      <a:noFill/>
                    </a:lnB>
                  </a:tcPr>
                </a:tc>
                <a:tc>
                  <a:txBody>
                    <a:bodyPr/>
                    <a:lstStyle/>
                    <a:p>
                      <a:pPr algn="r" fontAlgn="ctr"/>
                      <a:r>
                        <a:rPr lang="en-US" sz="700" b="0" i="0" u="none" strike="noStrike" dirty="0">
                          <a:solidFill>
                            <a:srgbClr val="FF0000"/>
                          </a:solidFill>
                          <a:effectLst/>
                          <a:latin typeface="Arial" panose="020B0604020202020204" pitchFamily="34" charset="0"/>
                        </a:rPr>
                        <a:t>($100,000)</a:t>
                      </a:r>
                    </a:p>
                  </a:txBody>
                  <a:tcPr marL="5897" marR="5897" marT="5897" marB="0" anchor="ctr">
                    <a:lnL>
                      <a:noFill/>
                    </a:lnL>
                    <a:lnR>
                      <a:noFill/>
                    </a:lnR>
                    <a:lnT>
                      <a:noFill/>
                    </a:lnT>
                    <a:lnB>
                      <a:noFill/>
                    </a:lnB>
                    <a:solidFill>
                      <a:srgbClr val="FFFFFF"/>
                    </a:solidFill>
                  </a:tcPr>
                </a:tc>
                <a:tc>
                  <a:txBody>
                    <a:bodyPr/>
                    <a:lstStyle/>
                    <a:p>
                      <a:pPr algn="l" fontAlgn="ctr"/>
                      <a:r>
                        <a:rPr lang="en-US" sz="700" b="0" i="0" u="none" strike="noStrike" dirty="0">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587199"/>
                  </a:ext>
                </a:extLst>
              </a:tr>
              <a:tr h="131972">
                <a:tc>
                  <a:txBody>
                    <a:bodyPr/>
                    <a:lstStyle/>
                    <a:p>
                      <a:pPr algn="r" fontAlgn="ctr"/>
                      <a:r>
                        <a:rPr lang="en-US" sz="700" b="0" i="0" u="none" strike="noStrike">
                          <a:solidFill>
                            <a:srgbClr val="555656"/>
                          </a:solidFill>
                          <a:effectLst/>
                          <a:latin typeface="Arial" panose="020B0604020202020204" pitchFamily="34" charset="0"/>
                        </a:rPr>
                        <a:t>Other Financing Uses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FF0000"/>
                          </a:solidFill>
                          <a:effectLst/>
                          <a:latin typeface="Arial" panose="020B0604020202020204" pitchFamily="34" charset="0"/>
                        </a:rPr>
                        <a:t>($38,359)</a:t>
                      </a:r>
                    </a:p>
                  </a:txBody>
                  <a:tcPr marL="5897" marR="5897" marT="58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FF0000"/>
                          </a:solidFill>
                          <a:effectLst/>
                          <a:latin typeface="Arial" panose="020B0604020202020204" pitchFamily="34" charset="0"/>
                        </a:rPr>
                        <a:t>($102,881)</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FF0000"/>
                          </a:solidFill>
                          <a:effectLst/>
                          <a:latin typeface="Arial" panose="020B0604020202020204" pitchFamily="34" charset="0"/>
                        </a:rPr>
                        <a:t>($315,375)</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FF0000"/>
                          </a:solidFill>
                          <a:effectLst/>
                          <a:latin typeface="Arial" panose="020B0604020202020204" pitchFamily="34" charset="0"/>
                        </a:rPr>
                        <a:t>($142,238)</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FF0000"/>
                          </a:solidFill>
                          <a:effectLst/>
                          <a:latin typeface="Arial" panose="020B0604020202020204" pitchFamily="34" charset="0"/>
                        </a:rPr>
                        <a:t>($165,160)</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tcPr>
                </a:tc>
                <a:tc>
                  <a:txBody>
                    <a:bodyPr/>
                    <a:lstStyle/>
                    <a:p>
                      <a:pPr algn="r" fontAlgn="ctr"/>
                      <a:r>
                        <a:rPr lang="en-US" sz="700" b="0" i="0" u="none" strike="noStrike" dirty="0">
                          <a:solidFill>
                            <a:srgbClr val="FF0000"/>
                          </a:solidFill>
                          <a:effectLst/>
                          <a:latin typeface="Arial" panose="020B0604020202020204" pitchFamily="34" charset="0"/>
                        </a:rPr>
                        <a:t>($22,922)</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w="6350" cap="flat" cmpd="sng" algn="ctr">
                      <a:solidFill>
                        <a:srgbClr val="262626"/>
                      </a:solidFill>
                      <a:prstDash val="solid"/>
                      <a:round/>
                      <a:headEnd type="none" w="med" len="med"/>
                      <a:tailEnd type="none" w="med" len="med"/>
                    </a:lnB>
                    <a:solidFill>
                      <a:srgbClr val="FFFFFF"/>
                    </a:solidFill>
                  </a:tcPr>
                </a:tc>
                <a:extLst>
                  <a:ext uri="{0D108BD9-81ED-4DB2-BD59-A6C34878D82A}">
                    <a16:rowId xmlns:a16="http://schemas.microsoft.com/office/drawing/2014/main" val="3647054642"/>
                  </a:ext>
                </a:extLst>
              </a:tr>
              <a:tr h="131972">
                <a:tc>
                  <a:txBody>
                    <a:bodyPr/>
                    <a:lstStyle/>
                    <a:p>
                      <a:pPr algn="r" fontAlgn="ctr"/>
                      <a:r>
                        <a:rPr lang="en-US" sz="700" b="1" i="0" u="none" strike="noStrike">
                          <a:solidFill>
                            <a:srgbClr val="535555"/>
                          </a:solidFill>
                          <a:effectLst/>
                          <a:latin typeface="Arial" panose="020B0604020202020204" pitchFamily="34" charset="0"/>
                        </a:rPr>
                        <a:t>NET CHANGE IN FUND BALANCE</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$88,009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dirty="0">
                          <a:solidFill>
                            <a:srgbClr val="FF0000"/>
                          </a:solidFill>
                          <a:effectLst/>
                          <a:latin typeface="Arial" panose="020B0604020202020204" pitchFamily="34" charset="0"/>
                        </a:rPr>
                        <a:t>($121,703)</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dirty="0">
                          <a:solidFill>
                            <a:srgbClr val="555656"/>
                          </a:solidFill>
                          <a:effectLst/>
                          <a:latin typeface="Arial" panose="020B0604020202020204" pitchFamily="34" charset="0"/>
                        </a:rPr>
                        <a:t>$53,068 </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dirty="0">
                          <a:solidFill>
                            <a:srgbClr val="FF0000"/>
                          </a:solidFill>
                          <a:effectLst/>
                          <a:latin typeface="Arial" panose="020B0604020202020204" pitchFamily="34" charset="0"/>
                        </a:rPr>
                        <a:t>($59,772)</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dirty="0">
                          <a:solidFill>
                            <a:srgbClr val="FF0000"/>
                          </a:solidFill>
                          <a:effectLst/>
                          <a:latin typeface="Arial" panose="020B0604020202020204" pitchFamily="34" charset="0"/>
                        </a:rPr>
                        <a:t>($277,085)</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dirty="0">
                          <a:solidFill>
                            <a:srgbClr val="FF0000"/>
                          </a:solidFill>
                          <a:effectLst/>
                          <a:latin typeface="Arial" panose="020B0604020202020204" pitchFamily="34" charset="0"/>
                        </a:rPr>
                        <a:t>($217,313)</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extLst>
                  <a:ext uri="{0D108BD9-81ED-4DB2-BD59-A6C34878D82A}">
                    <a16:rowId xmlns:a16="http://schemas.microsoft.com/office/drawing/2014/main" val="1407281122"/>
                  </a:ext>
                </a:extLst>
              </a:tr>
              <a:tr h="119975">
                <a:tc>
                  <a:txBody>
                    <a:bodyPr/>
                    <a:lstStyle/>
                    <a:p>
                      <a:pPr algn="r" fontAlgn="ctr"/>
                      <a:r>
                        <a:rPr lang="en-US" sz="7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416185"/>
                  </a:ext>
                </a:extLst>
              </a:tr>
              <a:tr h="131972">
                <a:tc>
                  <a:txBody>
                    <a:bodyPr/>
                    <a:lstStyle/>
                    <a:p>
                      <a:pPr algn="r" fontAlgn="ctr"/>
                      <a:r>
                        <a:rPr lang="en-US" sz="700" b="1" i="0" u="none" strike="noStrike">
                          <a:solidFill>
                            <a:srgbClr val="555656"/>
                          </a:solidFill>
                          <a:effectLst/>
                          <a:latin typeface="Arial" panose="020B0604020202020204" pitchFamily="34" charset="0"/>
                        </a:rPr>
                        <a:t>BEGINNING FUND BALANCE</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$2,676,560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$2,764,569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$2,642,867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$2,695,935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$2,636,163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861944"/>
                  </a:ext>
                </a:extLst>
              </a:tr>
              <a:tr h="131972">
                <a:tc>
                  <a:txBody>
                    <a:bodyPr/>
                    <a:lstStyle/>
                    <a:p>
                      <a:pPr algn="r" fontAlgn="ctr"/>
                      <a:r>
                        <a:rPr lang="en-US" sz="700" b="1" i="0" u="none" strike="noStrike">
                          <a:solidFill>
                            <a:srgbClr val="555656"/>
                          </a:solidFill>
                          <a:effectLst/>
                          <a:latin typeface="Arial" panose="020B0604020202020204" pitchFamily="34" charset="0"/>
                        </a:rPr>
                        <a:t>YEAR-END FUND BALANCE</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$2,764,569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$2,642,867 </a:t>
                      </a:r>
                    </a:p>
                  </a:txBody>
                  <a:tcPr marL="5897" marR="5897" marT="589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$2,695,935 </a:t>
                      </a:r>
                    </a:p>
                  </a:txBody>
                  <a:tcPr marL="5897" marR="5897" marT="589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$2,636,163 </a:t>
                      </a:r>
                    </a:p>
                  </a:txBody>
                  <a:tcPr marL="5897" marR="5897" marT="589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$2,359,078 </a:t>
                      </a:r>
                    </a:p>
                  </a:txBody>
                  <a:tcPr marL="5897" marR="5897" marT="589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1"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928576797"/>
                  </a:ext>
                </a:extLst>
              </a:tr>
              <a:tr h="125974">
                <a:tc>
                  <a:txBody>
                    <a:bodyPr/>
                    <a:lstStyle/>
                    <a:p>
                      <a:pPr algn="l" fontAlgn="b"/>
                      <a:r>
                        <a:rPr lang="en-US" sz="700" b="0" i="0" u="none" strike="noStrike">
                          <a:solidFill>
                            <a:srgbClr val="555656"/>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555656"/>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555656"/>
                        </a:solidFill>
                        <a:effectLst/>
                        <a:latin typeface="Arial" panose="020B0604020202020204" pitchFamily="34" charset="0"/>
                      </a:endParaRPr>
                    </a:p>
                  </a:txBody>
                  <a:tcPr marL="5897" marR="5897" marT="589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555656"/>
                        </a:solidFill>
                        <a:effectLst/>
                        <a:latin typeface="Arial" panose="020B0604020202020204" pitchFamily="34" charset="0"/>
                      </a:endParaRPr>
                    </a:p>
                  </a:txBody>
                  <a:tcPr marL="5897" marR="5897" marT="589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555656"/>
                        </a:solidFill>
                        <a:effectLst/>
                        <a:latin typeface="Arial" panose="020B0604020202020204" pitchFamily="34" charset="0"/>
                      </a:endParaRPr>
                    </a:p>
                  </a:txBody>
                  <a:tcPr marL="5897" marR="5897" marT="589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555656"/>
                        </a:solidFill>
                        <a:effectLst/>
                        <a:latin typeface="Arial" panose="020B0604020202020204" pitchFamily="34" charset="0"/>
                      </a:endParaRPr>
                    </a:p>
                  </a:txBody>
                  <a:tcPr marL="5897" marR="5897" marT="589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555656"/>
                        </a:solidFill>
                        <a:effectLst/>
                        <a:latin typeface="Arial" panose="020B0604020202020204" pitchFamily="34" charset="0"/>
                      </a:endParaRPr>
                    </a:p>
                  </a:txBody>
                  <a:tcPr marL="5897" marR="5897" marT="589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555656"/>
                          </a:solidFill>
                          <a:effectLst/>
                          <a:latin typeface="Arial" panose="020B0604020202020204" pitchFamily="34" charset="0"/>
                        </a:rPr>
                        <a:t> </a:t>
                      </a:r>
                    </a:p>
                  </a:txBody>
                  <a:tcPr marL="5897" marR="5897" marT="5897"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16500589"/>
                  </a:ext>
                </a:extLst>
              </a:tr>
              <a:tr h="223038">
                <a:tc>
                  <a:txBody>
                    <a:bodyPr/>
                    <a:lstStyle/>
                    <a:p>
                      <a:pPr algn="r" fontAlgn="ctr"/>
                      <a:r>
                        <a:rPr lang="en-US" sz="700" b="1" i="0" u="none" strike="noStrike">
                          <a:solidFill>
                            <a:srgbClr val="555656"/>
                          </a:solidFill>
                          <a:effectLst/>
                          <a:latin typeface="Arial" panose="020B0604020202020204" pitchFamily="34" charset="0"/>
                        </a:rPr>
                        <a:t>FUND BALANCE AS % OF EXPENDITURES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9.20%</a:t>
                      </a:r>
                    </a:p>
                  </a:txBody>
                  <a:tcPr marL="5897" marR="5897" marT="58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7.89%</a:t>
                      </a:r>
                    </a:p>
                  </a:txBody>
                  <a:tcPr marL="5897" marR="5897" marT="5897" marB="0" anchor="ctr">
                    <a:lnL>
                      <a:noFill/>
                    </a:lnL>
                    <a:lnR>
                      <a:noFill/>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7.25%</a:t>
                      </a:r>
                    </a:p>
                  </a:txBody>
                  <a:tcPr marL="5897" marR="5897" marT="5897" marB="0" anchor="ctr">
                    <a:lnL>
                      <a:noFill/>
                    </a:lnL>
                    <a:lnR>
                      <a:noFill/>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6.57%</a:t>
                      </a:r>
                    </a:p>
                  </a:txBody>
                  <a:tcPr marL="5897" marR="5897" marT="5897" marB="0" anchor="ctr">
                    <a:lnL>
                      <a:noFill/>
                    </a:lnL>
                    <a:lnR>
                      <a:noFill/>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5.52%</a:t>
                      </a:r>
                    </a:p>
                  </a:txBody>
                  <a:tcPr marL="5897" marR="5897" marT="5897" marB="0" anchor="ctr">
                    <a:lnL>
                      <a:noFill/>
                    </a:lnL>
                    <a:lnR>
                      <a:noFill/>
                    </a:lnR>
                    <a:lnT>
                      <a:noFill/>
                    </a:lnT>
                    <a:lnB>
                      <a:noFill/>
                    </a:lnB>
                  </a:tcPr>
                </a:tc>
                <a:tc>
                  <a:txBody>
                    <a:bodyPr/>
                    <a:lstStyle/>
                    <a:p>
                      <a:pPr algn="l" fontAlgn="ctr"/>
                      <a:endParaRPr lang="en-US" sz="700" b="0" i="0" u="none" strike="noStrike" dirty="0">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9675382"/>
                  </a:ext>
                </a:extLst>
              </a:tr>
              <a:tr h="223038">
                <a:tc>
                  <a:txBody>
                    <a:bodyPr/>
                    <a:lstStyle/>
                    <a:p>
                      <a:pPr algn="r" fontAlgn="ctr"/>
                      <a:r>
                        <a:rPr lang="en-US" sz="700" b="1" i="0" u="none" strike="noStrike">
                          <a:solidFill>
                            <a:srgbClr val="555656"/>
                          </a:solidFill>
                          <a:effectLst/>
                          <a:latin typeface="Arial" panose="020B0604020202020204" pitchFamily="34" charset="0"/>
                        </a:rPr>
                        <a:t>FUND BAL AS # OF MONTHS OF EXPEND.</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1.10 </a:t>
                      </a:r>
                    </a:p>
                  </a:txBody>
                  <a:tcPr marL="5897" marR="5897" marT="58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0.95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0.87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0.79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0.66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786593"/>
                  </a:ext>
                </a:extLst>
              </a:tr>
              <a:tr h="143970">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54925790"/>
                  </a:ext>
                </a:extLst>
              </a:tr>
              <a:tr h="199559">
                <a:tc>
                  <a:txBody>
                    <a:bodyPr/>
                    <a:lstStyle/>
                    <a:p>
                      <a:pPr algn="r" fontAlgn="ctr"/>
                      <a:r>
                        <a:rPr lang="en-US" sz="700" b="1" i="0" u="none" strike="noStrike">
                          <a:solidFill>
                            <a:srgbClr val="555656"/>
                          </a:solidFill>
                          <a:effectLst/>
                          <a:latin typeface="Arial" panose="020B0604020202020204" pitchFamily="34" charset="0"/>
                        </a:rPr>
                        <a:t>19-20 EST ENDING FUND BALANCE</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3F5F"/>
                        </a:solidFill>
                        <a:effectLst/>
                        <a:latin typeface="Arial" panose="020B0604020202020204" pitchFamily="34" charset="0"/>
                      </a:endParaRPr>
                    </a:p>
                  </a:txBody>
                  <a:tcPr marL="5897" marR="5897" marT="58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3F5F"/>
                        </a:solidFill>
                        <a:effectLst/>
                        <a:latin typeface="Arial" panose="020B0604020202020204" pitchFamily="34" charset="0"/>
                      </a:endParaRPr>
                    </a:p>
                  </a:txBody>
                  <a:tcPr marL="5897" marR="5897" marT="5897" marB="0" anchor="b">
                    <a:lnL>
                      <a:noFill/>
                    </a:lnL>
                    <a:lnR>
                      <a:noFill/>
                    </a:lnR>
                    <a:lnT>
                      <a:noFill/>
                    </a:lnT>
                    <a:lnB>
                      <a:noFill/>
                    </a:lnB>
                  </a:tcPr>
                </a:tc>
                <a:tc>
                  <a:txBody>
                    <a:bodyPr/>
                    <a:lstStyle/>
                    <a:p>
                      <a:pPr algn="r" fontAlgn="b"/>
                      <a:endParaRPr lang="en-US" sz="700" b="1" i="0" u="none" strike="noStrike" dirty="0">
                        <a:solidFill>
                          <a:srgbClr val="003F5F"/>
                        </a:solidFill>
                        <a:effectLst/>
                        <a:latin typeface="Arial" panose="020B0604020202020204" pitchFamily="34" charset="0"/>
                      </a:endParaRPr>
                    </a:p>
                  </a:txBody>
                  <a:tcPr marL="5897" marR="5897" marT="5897" marB="0" anchor="b">
                    <a:lnL>
                      <a:noFill/>
                    </a:lnL>
                    <a:lnR>
                      <a:noFill/>
                    </a:lnR>
                    <a:lnT>
                      <a:noFill/>
                    </a:lnT>
                    <a:lnB>
                      <a:noFill/>
                    </a:lnB>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003F5F"/>
                        </a:solidFill>
                        <a:effectLst/>
                        <a:uLnTx/>
                        <a:uFillTx/>
                        <a:latin typeface="Arial" panose="020B0604020202020204" pitchFamily="34" charset="0"/>
                        <a:ea typeface="+mn-ea"/>
                        <a:cs typeface="+mn-cs"/>
                      </a:endParaRPr>
                    </a:p>
                    <a:p>
                      <a:pPr algn="r" fontAlgn="b"/>
                      <a:r>
                        <a:rPr lang="en-US" sz="800" b="1" i="0" u="none" strike="noStrike" dirty="0">
                          <a:solidFill>
                            <a:srgbClr val="003F5F"/>
                          </a:solidFill>
                          <a:effectLst/>
                          <a:latin typeface="Arial" panose="020B0604020202020204" pitchFamily="34" charset="0"/>
                        </a:rPr>
                        <a:t>$3,333,203</a:t>
                      </a:r>
                    </a:p>
                    <a:p>
                      <a:pPr algn="l" fontAlgn="b"/>
                      <a:endParaRPr lang="en-US" sz="600" b="0" i="0" u="none" strike="noStrike" dirty="0">
                        <a:solidFill>
                          <a:srgbClr val="003F5F"/>
                        </a:solidFill>
                        <a:effectLst/>
                        <a:latin typeface="Arial" panose="020B0604020202020204" pitchFamily="34" charset="0"/>
                      </a:endParaRPr>
                    </a:p>
                  </a:txBody>
                  <a:tcPr marL="5897" marR="5897" marT="5897" marB="0" anchor="b">
                    <a:lnL>
                      <a:noFill/>
                    </a:lnL>
                    <a:lnR>
                      <a:noFill/>
                    </a:lnR>
                    <a:lnT>
                      <a:noFill/>
                    </a:lnT>
                    <a:lnB>
                      <a:noFill/>
                    </a:lnB>
                  </a:tcPr>
                </a:tc>
                <a:tc>
                  <a:txBody>
                    <a:bodyPr/>
                    <a:lstStyle/>
                    <a:p>
                      <a:pPr algn="l" fontAlgn="b"/>
                      <a:endParaRPr lang="en-US" sz="600" b="0" i="0" u="none" strike="noStrike">
                        <a:solidFill>
                          <a:srgbClr val="003F5F"/>
                        </a:solidFill>
                        <a:effectLst/>
                        <a:latin typeface="Arial" panose="020B0604020202020204" pitchFamily="34" charset="0"/>
                      </a:endParaRPr>
                    </a:p>
                  </a:txBody>
                  <a:tcPr marL="5897" marR="5897" marT="5897" marB="0" anchor="b">
                    <a:lnL>
                      <a:noFill/>
                    </a:lnL>
                    <a:lnR>
                      <a:noFill/>
                    </a:lnR>
                    <a:lnT>
                      <a:noFill/>
                    </a:lnT>
                    <a:lnB>
                      <a:noFill/>
                    </a:lnB>
                  </a:tcPr>
                </a:tc>
                <a:tc>
                  <a:txBody>
                    <a:bodyPr/>
                    <a:lstStyle/>
                    <a:p>
                      <a:pPr algn="l" fontAlgn="b"/>
                      <a:endParaRPr lang="en-US" sz="600" b="0" i="0" u="none" strike="noStrike">
                        <a:solidFill>
                          <a:srgbClr val="003F5F"/>
                        </a:solidFill>
                        <a:effectLst/>
                        <a:latin typeface="Arial" panose="020B0604020202020204" pitchFamily="34" charset="0"/>
                      </a:endParaRPr>
                    </a:p>
                  </a:txBody>
                  <a:tcPr marL="5897" marR="5897" marT="5897" marB="0" anchor="b">
                    <a:lnL>
                      <a:noFill/>
                    </a:lnL>
                    <a:lnR>
                      <a:noFill/>
                    </a:lnR>
                    <a:lnT>
                      <a:noFill/>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57005811"/>
                  </a:ext>
                </a:extLst>
              </a:tr>
              <a:tr h="223038">
                <a:tc>
                  <a:txBody>
                    <a:bodyPr/>
                    <a:lstStyle/>
                    <a:p>
                      <a:pPr algn="r" fontAlgn="ctr"/>
                      <a:r>
                        <a:rPr lang="en-US" sz="700" b="1" i="0" u="none" strike="noStrike">
                          <a:solidFill>
                            <a:srgbClr val="555656"/>
                          </a:solidFill>
                          <a:effectLst/>
                          <a:latin typeface="Arial" panose="020B0604020202020204" pitchFamily="34" charset="0"/>
                        </a:rPr>
                        <a:t>19-20 PROJ FB AS % OF EXPENDITURES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3F5F"/>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3F5F"/>
                          </a:solidFill>
                          <a:effectLst/>
                          <a:latin typeface="Arial" panose="020B0604020202020204" pitchFamily="34" charset="0"/>
                        </a:rPr>
                        <a:t> </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700" b="1" i="0" u="none" strike="noStrike" dirty="0">
                        <a:solidFill>
                          <a:srgbClr val="003F5F"/>
                        </a:solidFill>
                        <a:effectLst/>
                        <a:latin typeface="Arial" panose="020B0604020202020204" pitchFamily="34" charset="0"/>
                      </a:endParaRP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solidFill>
                            <a:srgbClr val="003F5F"/>
                          </a:solidFill>
                          <a:effectLst/>
                          <a:latin typeface="Arial" panose="020B0604020202020204" pitchFamily="34" charset="0"/>
                        </a:rPr>
                        <a:t> </a:t>
                      </a:r>
                      <a:r>
                        <a:rPr lang="en-US" sz="800" b="1" i="0" u="none" strike="noStrike" dirty="0">
                          <a:solidFill>
                            <a:srgbClr val="003F5F"/>
                          </a:solidFill>
                          <a:effectLst/>
                          <a:latin typeface="Arial" panose="020B0604020202020204" pitchFamily="34" charset="0"/>
                        </a:rPr>
                        <a:t>8.54%</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3F5F"/>
                          </a:solidFill>
                          <a:effectLst/>
                          <a:latin typeface="Arial" panose="020B0604020202020204" pitchFamily="34" charset="0"/>
                        </a:rPr>
                        <a:t> </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3F5F"/>
                          </a:solidFill>
                          <a:effectLst/>
                          <a:latin typeface="Arial" panose="020B0604020202020204" pitchFamily="34" charset="0"/>
                        </a:rPr>
                        <a:t> </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3F5F"/>
                          </a:solidFill>
                          <a:effectLst/>
                          <a:latin typeface="Arial" panose="020B0604020202020204" pitchFamily="34" charset="0"/>
                        </a:rPr>
                        <a:t> </a:t>
                      </a:r>
                    </a:p>
                  </a:txBody>
                  <a:tcPr marL="5897" marR="5897" marT="58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197836"/>
                  </a:ext>
                </a:extLst>
              </a:tr>
            </a:tbl>
          </a:graphicData>
        </a:graphic>
      </p:graphicFrame>
      <p:sp>
        <p:nvSpPr>
          <p:cNvPr id="8" name="TextBox 7">
            <a:extLst>
              <a:ext uri="{FF2B5EF4-FFF2-40B4-BE49-F238E27FC236}">
                <a16:creationId xmlns:a16="http://schemas.microsoft.com/office/drawing/2014/main" id="{28A440ED-A95E-48DD-9481-12B529E5E500}"/>
              </a:ext>
            </a:extLst>
          </p:cNvPr>
          <p:cNvSpPr txBox="1"/>
          <p:nvPr/>
        </p:nvSpPr>
        <p:spPr>
          <a:xfrm>
            <a:off x="866441" y="5791200"/>
            <a:ext cx="7286625" cy="584775"/>
          </a:xfrm>
          <a:prstGeom prst="rect">
            <a:avLst/>
          </a:prstGeom>
          <a:noFill/>
        </p:spPr>
        <p:txBody>
          <a:bodyPr wrap="square" rtlCol="0">
            <a:spAutoFit/>
          </a:bodyPr>
          <a:lstStyle/>
          <a:p>
            <a:r>
              <a:rPr lang="en-US" sz="800" dirty="0"/>
              <a:t>This slide shows a history of total revenues, expenditures, other financing uses, net change in fund balance, FB as a percent of expenditures. We often budget a decrease in FB, but if you look at the historical year-end FB, you see that we have increased FB in each of the past 3 years.  Due to the pandemic, 19-20 is projected to have a large increase in Fund Balance (between $650,000 and $850,000).  An increase of approx. $690,000 is shown here.  The projected increase in fund balance allows us to budget a must higher deficit than in past year.</a:t>
            </a:r>
          </a:p>
        </p:txBody>
      </p:sp>
    </p:spTree>
    <p:extLst>
      <p:ext uri="{BB962C8B-B14F-4D97-AF65-F5344CB8AC3E}">
        <p14:creationId xmlns:p14="http://schemas.microsoft.com/office/powerpoint/2010/main" val="8718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6FD9-33CD-4AB6-851E-640DF9A4BE6B}"/>
              </a:ext>
            </a:extLst>
          </p:cNvPr>
          <p:cNvSpPr>
            <a:spLocks noGrp="1"/>
          </p:cNvSpPr>
          <p:nvPr>
            <p:ph type="title"/>
          </p:nvPr>
        </p:nvSpPr>
        <p:spPr/>
        <p:txBody>
          <a:bodyPr/>
          <a:lstStyle/>
          <a:p>
            <a:pPr algn="ctr"/>
            <a:r>
              <a:rPr lang="en-US" sz="1600" dirty="0">
                <a:solidFill>
                  <a:prstClr val="white"/>
                </a:solidFill>
              </a:rPr>
              <a:t>20-21 Budget</a:t>
            </a:r>
            <a:br>
              <a:rPr lang="en-US" sz="1600" dirty="0">
                <a:solidFill>
                  <a:prstClr val="white"/>
                </a:solidFill>
              </a:rPr>
            </a:br>
            <a:r>
              <a:rPr lang="en-US" sz="1600" dirty="0">
                <a:solidFill>
                  <a:prstClr val="white"/>
                </a:solidFill>
              </a:rPr>
              <a:t>General Fund – Revenue %’s By Source</a:t>
            </a:r>
            <a:br>
              <a:rPr lang="en-US" dirty="0"/>
            </a:br>
            <a:endParaRPr lang="en-US" dirty="0"/>
          </a:p>
        </p:txBody>
      </p:sp>
      <p:graphicFrame>
        <p:nvGraphicFramePr>
          <p:cNvPr id="5" name="Content Placeholder 4">
            <a:extLst>
              <a:ext uri="{FF2B5EF4-FFF2-40B4-BE49-F238E27FC236}">
                <a16:creationId xmlns:a16="http://schemas.microsoft.com/office/drawing/2014/main" id="{897F01BA-5059-4923-8B08-C01C488E170F}"/>
              </a:ext>
            </a:extLst>
          </p:cNvPr>
          <p:cNvGraphicFramePr>
            <a:graphicFrameLocks noGrp="1"/>
          </p:cNvGraphicFramePr>
          <p:nvPr>
            <p:ph idx="1"/>
            <p:extLst>
              <p:ext uri="{D42A27DB-BD31-4B8C-83A1-F6EECF244321}">
                <p14:modId xmlns:p14="http://schemas.microsoft.com/office/powerpoint/2010/main" val="515824171"/>
              </p:ext>
            </p:extLst>
          </p:nvPr>
        </p:nvGraphicFramePr>
        <p:xfrm>
          <a:off x="2743199" y="2489200"/>
          <a:ext cx="5583259" cy="3911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91999A0-DD39-4279-9162-96E18B051F3D}"/>
              </a:ext>
            </a:extLst>
          </p:cNvPr>
          <p:cNvSpPr txBox="1"/>
          <p:nvPr/>
        </p:nvSpPr>
        <p:spPr>
          <a:xfrm>
            <a:off x="866441" y="2667000"/>
            <a:ext cx="1648159" cy="3416320"/>
          </a:xfrm>
          <a:prstGeom prst="rect">
            <a:avLst/>
          </a:prstGeom>
          <a:noFill/>
        </p:spPr>
        <p:txBody>
          <a:bodyPr wrap="square" rtlCol="0">
            <a:spAutoFit/>
          </a:bodyPr>
          <a:lstStyle/>
          <a:p>
            <a:r>
              <a:rPr lang="en-US" dirty="0"/>
              <a:t>For 20-21 the revenue source percentages are getting back to pre-2018 levels; before the local and state levy requirements changed.</a:t>
            </a:r>
          </a:p>
        </p:txBody>
      </p:sp>
    </p:spTree>
    <p:extLst>
      <p:ext uri="{BB962C8B-B14F-4D97-AF65-F5344CB8AC3E}">
        <p14:creationId xmlns:p14="http://schemas.microsoft.com/office/powerpoint/2010/main" val="320930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600" dirty="0">
                <a:solidFill>
                  <a:prstClr val="white"/>
                </a:solidFill>
              </a:rPr>
              <a:t>20-21 Budget</a:t>
            </a:r>
            <a:br>
              <a:rPr lang="en-US" sz="1600" dirty="0">
                <a:solidFill>
                  <a:prstClr val="white"/>
                </a:solidFill>
              </a:rPr>
            </a:br>
            <a:r>
              <a:rPr lang="en-US" sz="1600" dirty="0">
                <a:solidFill>
                  <a:prstClr val="white"/>
                </a:solidFill>
              </a:rPr>
              <a:t>General Fund– History of Revenues By Source</a:t>
            </a:r>
            <a:endParaRPr lang="en-US" sz="2800" dirty="0"/>
          </a:p>
        </p:txBody>
      </p:sp>
      <p:graphicFrame>
        <p:nvGraphicFramePr>
          <p:cNvPr id="4" name="Content Placeholder 3">
            <a:extLst>
              <a:ext uri="{FF2B5EF4-FFF2-40B4-BE49-F238E27FC236}">
                <a16:creationId xmlns:a16="http://schemas.microsoft.com/office/drawing/2014/main" id="{390245F5-FDAE-4AAF-B5B8-B4D4497CAB3A}"/>
              </a:ext>
            </a:extLst>
          </p:cNvPr>
          <p:cNvGraphicFramePr>
            <a:graphicFrameLocks noGrp="1"/>
          </p:cNvGraphicFramePr>
          <p:nvPr>
            <p:ph idx="1"/>
            <p:extLst>
              <p:ext uri="{D42A27DB-BD31-4B8C-83A1-F6EECF244321}">
                <p14:modId xmlns:p14="http://schemas.microsoft.com/office/powerpoint/2010/main" val="3116576440"/>
              </p:ext>
            </p:extLst>
          </p:nvPr>
        </p:nvGraphicFramePr>
        <p:xfrm>
          <a:off x="2590800" y="2209800"/>
          <a:ext cx="5638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F2A3F4D-AD79-4C8F-8FE8-2C29EDD14242}"/>
              </a:ext>
            </a:extLst>
          </p:cNvPr>
          <p:cNvSpPr txBox="1"/>
          <p:nvPr/>
        </p:nvSpPr>
        <p:spPr>
          <a:xfrm>
            <a:off x="609600" y="2358241"/>
            <a:ext cx="1828800" cy="4185761"/>
          </a:xfrm>
          <a:prstGeom prst="rect">
            <a:avLst/>
          </a:prstGeom>
          <a:noFill/>
        </p:spPr>
        <p:txBody>
          <a:bodyPr wrap="square" rtlCol="0">
            <a:spAutoFit/>
          </a:bodyPr>
          <a:lstStyle/>
          <a:p>
            <a:pPr lvl="0"/>
            <a:r>
              <a:rPr lang="en-US" sz="1400" dirty="0">
                <a:solidFill>
                  <a:prstClr val="black"/>
                </a:solidFill>
                <a:latin typeface="Arial" panose="020B0604020202020204" pitchFamily="34" charset="0"/>
                <a:cs typeface="Arial" panose="020B0604020202020204" pitchFamily="34" charset="0"/>
              </a:rPr>
              <a:t>This graph shows the changes we have seen in major revenues sources over the last several years.  This shows the severe drop in local revenues from 2018 to 2020 and how we are bouncing back somewhat in 2021.  It also shows the increase in State funding due to the change in funding formula and increases in categorical funding.</a:t>
            </a:r>
          </a:p>
        </p:txBody>
      </p:sp>
    </p:spTree>
    <p:extLst>
      <p:ext uri="{BB962C8B-B14F-4D97-AF65-F5344CB8AC3E}">
        <p14:creationId xmlns:p14="http://schemas.microsoft.com/office/powerpoint/2010/main" val="28106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F845-CEC1-4E5E-8F16-5930A63C3510}"/>
              </a:ext>
            </a:extLst>
          </p:cNvPr>
          <p:cNvSpPr>
            <a:spLocks noGrp="1"/>
          </p:cNvSpPr>
          <p:nvPr>
            <p:ph type="title"/>
          </p:nvPr>
        </p:nvSpPr>
        <p:spPr/>
        <p:txBody>
          <a:bodyPr/>
          <a:lstStyle/>
          <a:p>
            <a:pPr algn="ctr"/>
            <a:r>
              <a:rPr lang="en-US" sz="1600" dirty="0"/>
              <a:t>20-21 Budget</a:t>
            </a:r>
            <a:br>
              <a:rPr lang="en-US" sz="1600" dirty="0"/>
            </a:br>
            <a:r>
              <a:rPr lang="en-US" sz="1600" dirty="0"/>
              <a:t>GF 19-20 Budget to 20-21 Budget Comparison – Revenues</a:t>
            </a:r>
          </a:p>
        </p:txBody>
      </p:sp>
      <p:sp>
        <p:nvSpPr>
          <p:cNvPr id="16" name="TextBox 15">
            <a:extLst>
              <a:ext uri="{FF2B5EF4-FFF2-40B4-BE49-F238E27FC236}">
                <a16:creationId xmlns:a16="http://schemas.microsoft.com/office/drawing/2014/main" id="{C9A9DB2E-C83C-4057-BD15-7457B1741934}"/>
              </a:ext>
            </a:extLst>
          </p:cNvPr>
          <p:cNvSpPr txBox="1"/>
          <p:nvPr/>
        </p:nvSpPr>
        <p:spPr>
          <a:xfrm>
            <a:off x="533400" y="5715000"/>
            <a:ext cx="8001000" cy="830997"/>
          </a:xfrm>
          <a:prstGeom prst="rect">
            <a:avLst/>
          </a:prstGeom>
          <a:noFill/>
        </p:spPr>
        <p:txBody>
          <a:bodyPr wrap="square" rtlCol="0">
            <a:spAutoFit/>
          </a:bodyPr>
          <a:lstStyle/>
          <a:p>
            <a:r>
              <a:rPr lang="en-US" sz="800" dirty="0"/>
              <a:t>Slide shows year to year budget comparison of revenues.  Large increase in local taxes due to increase of 2020 levy to $2.50/1,000.  State Special Purpose increase due to increases in Special Education, LAP High Poverty funds and other categorical increases.  Almost no increase in State General Purpose is unusual, as we usually budget for increases in enrollment and we receive increases for cost of living and inflation from the state.  We are budgeting for a decrease in enrollment.  Federal Special Purpose increase due to </a:t>
            </a:r>
            <a:r>
              <a:rPr lang="en-US" sz="800" dirty="0" err="1"/>
              <a:t>Covid</a:t>
            </a:r>
            <a:r>
              <a:rPr lang="en-US" sz="800" dirty="0"/>
              <a:t> ESSR and FEMA funds (not budgeted in previous years) and large carryover in Title One Funds not spent in the prior year.  The large increase from other school districts is because of the expected increase in Transportation costs, but no expectation of large increases in funding to offset – being very conservative in this area.</a:t>
            </a:r>
          </a:p>
        </p:txBody>
      </p:sp>
      <p:graphicFrame>
        <p:nvGraphicFramePr>
          <p:cNvPr id="19" name="Content Placeholder 18">
            <a:extLst>
              <a:ext uri="{FF2B5EF4-FFF2-40B4-BE49-F238E27FC236}">
                <a16:creationId xmlns:a16="http://schemas.microsoft.com/office/drawing/2014/main" id="{0F9211E9-84DF-4FA4-907A-10EE526DFAB1}"/>
              </a:ext>
            </a:extLst>
          </p:cNvPr>
          <p:cNvGraphicFramePr>
            <a:graphicFrameLocks noGrp="1"/>
          </p:cNvGraphicFramePr>
          <p:nvPr>
            <p:ph idx="1"/>
            <p:extLst>
              <p:ext uri="{D42A27DB-BD31-4B8C-83A1-F6EECF244321}">
                <p14:modId xmlns:p14="http://schemas.microsoft.com/office/powerpoint/2010/main" val="3777486187"/>
              </p:ext>
            </p:extLst>
          </p:nvPr>
        </p:nvGraphicFramePr>
        <p:xfrm>
          <a:off x="1066800" y="2209801"/>
          <a:ext cx="7162799" cy="3428991"/>
        </p:xfrm>
        <a:graphic>
          <a:graphicData uri="http://schemas.openxmlformats.org/drawingml/2006/table">
            <a:tbl>
              <a:tblPr/>
              <a:tblGrid>
                <a:gridCol w="1768915">
                  <a:extLst>
                    <a:ext uri="{9D8B030D-6E8A-4147-A177-3AD203B41FA5}">
                      <a16:colId xmlns:a16="http://schemas.microsoft.com/office/drawing/2014/main" val="2733879733"/>
                    </a:ext>
                  </a:extLst>
                </a:gridCol>
                <a:gridCol w="1185086">
                  <a:extLst>
                    <a:ext uri="{9D8B030D-6E8A-4147-A177-3AD203B41FA5}">
                      <a16:colId xmlns:a16="http://schemas.microsoft.com/office/drawing/2014/main" val="535428322"/>
                    </a:ext>
                  </a:extLst>
                </a:gridCol>
                <a:gridCol w="1185086">
                  <a:extLst>
                    <a:ext uri="{9D8B030D-6E8A-4147-A177-3AD203B41FA5}">
                      <a16:colId xmlns:a16="http://schemas.microsoft.com/office/drawing/2014/main" val="1913330486"/>
                    </a:ext>
                  </a:extLst>
                </a:gridCol>
                <a:gridCol w="1185086">
                  <a:extLst>
                    <a:ext uri="{9D8B030D-6E8A-4147-A177-3AD203B41FA5}">
                      <a16:colId xmlns:a16="http://schemas.microsoft.com/office/drawing/2014/main" val="960322492"/>
                    </a:ext>
                  </a:extLst>
                </a:gridCol>
                <a:gridCol w="1185086">
                  <a:extLst>
                    <a:ext uri="{9D8B030D-6E8A-4147-A177-3AD203B41FA5}">
                      <a16:colId xmlns:a16="http://schemas.microsoft.com/office/drawing/2014/main" val="690915477"/>
                    </a:ext>
                  </a:extLst>
                </a:gridCol>
                <a:gridCol w="653540">
                  <a:extLst>
                    <a:ext uri="{9D8B030D-6E8A-4147-A177-3AD203B41FA5}">
                      <a16:colId xmlns:a16="http://schemas.microsoft.com/office/drawing/2014/main" val="1154714196"/>
                    </a:ext>
                  </a:extLst>
                </a:gridCol>
              </a:tblGrid>
              <a:tr h="165700">
                <a:tc>
                  <a:txBody>
                    <a:bodyPr/>
                    <a:lstStyle/>
                    <a:p>
                      <a:pPr algn="l" fontAlgn="b"/>
                      <a:r>
                        <a:rPr lang="en-US" sz="700" b="0" i="0" u="none" strike="noStrike">
                          <a:solidFill>
                            <a:srgbClr val="003F5F"/>
                          </a:solidFill>
                          <a:effectLst/>
                          <a:latin typeface="Arial" panose="020B0604020202020204" pitchFamily="34" charset="0"/>
                        </a:rPr>
                        <a:t> </a:t>
                      </a:r>
                    </a:p>
                  </a:txBody>
                  <a:tcPr marL="6366" marR="6366" marT="6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700" b="1" i="0" u="none" strike="noStrike">
                          <a:solidFill>
                            <a:srgbClr val="FFFFFF"/>
                          </a:solidFill>
                          <a:effectLst/>
                          <a:latin typeface="Arial" panose="020B0604020202020204" pitchFamily="34" charset="0"/>
                        </a:rPr>
                        <a:t>AUDITED</a:t>
                      </a:r>
                    </a:p>
                  </a:txBody>
                  <a:tcPr marL="6366" marR="6366" marT="636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BUDGET</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26272A"/>
                    </a:solidFill>
                  </a:tcPr>
                </a:tc>
                <a:tc>
                  <a:txBody>
                    <a:bodyPr/>
                    <a:lstStyle/>
                    <a:p>
                      <a:pPr algn="ctr" fontAlgn="ctr"/>
                      <a:r>
                        <a:rPr lang="en-US" sz="700" b="1" i="0" u="none" strike="noStrike">
                          <a:solidFill>
                            <a:srgbClr val="FFFFFF"/>
                          </a:solidFill>
                          <a:effectLst/>
                          <a:latin typeface="Arial" panose="020B0604020202020204" pitchFamily="34" charset="0"/>
                        </a:rPr>
                        <a:t>PROPOSED</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0093FC"/>
                    </a:solidFill>
                  </a:tcPr>
                </a:tc>
                <a:tc>
                  <a:txBody>
                    <a:bodyPr/>
                    <a:lstStyle/>
                    <a:p>
                      <a:pPr algn="l" fontAlgn="ctr"/>
                      <a:r>
                        <a:rPr lang="en-US" sz="700" b="1" i="0" u="none" strike="noStrike">
                          <a:solidFill>
                            <a:srgbClr val="FFFFFF"/>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l" fontAlgn="ctr"/>
                      <a:r>
                        <a:rPr lang="en-US" sz="700" b="1" i="1" u="none" strike="noStrike">
                          <a:solidFill>
                            <a:srgbClr val="FFFFFF"/>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extLst>
                  <a:ext uri="{0D108BD9-81ED-4DB2-BD59-A6C34878D82A}">
                    <a16:rowId xmlns:a16="http://schemas.microsoft.com/office/drawing/2014/main" val="727549435"/>
                  </a:ext>
                </a:extLst>
              </a:tr>
              <a:tr h="165700">
                <a:tc>
                  <a:txBody>
                    <a:bodyPr/>
                    <a:lstStyle/>
                    <a:p>
                      <a:pPr algn="r" fontAlgn="b"/>
                      <a:r>
                        <a:rPr lang="en-US" sz="700" b="1" i="0" u="none" strike="noStrike">
                          <a:solidFill>
                            <a:srgbClr val="003F5F"/>
                          </a:solidFill>
                          <a:effectLst/>
                          <a:latin typeface="Arial" panose="020B0604020202020204" pitchFamily="34" charset="0"/>
                        </a:rPr>
                        <a:t> </a:t>
                      </a:r>
                    </a:p>
                  </a:txBody>
                  <a:tcPr marL="6366" marR="6366" marT="63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700" b="1" i="0" u="none" strike="noStrike">
                          <a:solidFill>
                            <a:srgbClr val="FFFFFF"/>
                          </a:solidFill>
                          <a:effectLst/>
                          <a:latin typeface="Arial" panose="020B0604020202020204" pitchFamily="34" charset="0"/>
                        </a:rPr>
                        <a:t>2019</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2020</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26272A"/>
                    </a:solidFill>
                  </a:tcPr>
                </a:tc>
                <a:tc>
                  <a:txBody>
                    <a:bodyPr/>
                    <a:lstStyle/>
                    <a:p>
                      <a:pPr algn="ctr" fontAlgn="ctr"/>
                      <a:r>
                        <a:rPr lang="en-US" sz="700" b="1" i="0" u="none" strike="noStrike">
                          <a:solidFill>
                            <a:srgbClr val="FFFFFF"/>
                          </a:solidFill>
                          <a:effectLst/>
                          <a:latin typeface="Arial" panose="020B0604020202020204" pitchFamily="34" charset="0"/>
                        </a:rPr>
                        <a:t>2021</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0093FC"/>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17271"/>
                    </a:solidFill>
                  </a:tcPr>
                </a:tc>
                <a:extLst>
                  <a:ext uri="{0D108BD9-81ED-4DB2-BD59-A6C34878D82A}">
                    <a16:rowId xmlns:a16="http://schemas.microsoft.com/office/drawing/2014/main" val="803777404"/>
                  </a:ext>
                </a:extLst>
              </a:tr>
              <a:tr h="115000">
                <a:tc>
                  <a:txBody>
                    <a:bodyPr/>
                    <a:lstStyle/>
                    <a:p>
                      <a:pPr algn="l" fontAlgn="b"/>
                      <a:r>
                        <a:rPr lang="en-US" sz="700" b="0" i="0" u="none" strike="noStrike">
                          <a:solidFill>
                            <a:srgbClr val="FFFFFF"/>
                          </a:solidFill>
                          <a:effectLst/>
                          <a:latin typeface="Arial" panose="020B0604020202020204" pitchFamily="34" charset="0"/>
                        </a:rPr>
                        <a:t> </a:t>
                      </a:r>
                    </a:p>
                  </a:txBody>
                  <a:tcPr marL="6366" marR="6366" marT="63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700" b="0" i="0" u="none" strike="noStrike">
                          <a:solidFill>
                            <a:srgbClr val="FFFFFF"/>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1" u="none" strike="noStrike">
                          <a:solidFill>
                            <a:srgbClr val="FFFFFF"/>
                          </a:solidFill>
                          <a:effectLst/>
                          <a:latin typeface="Arial" panose="020B0604020202020204" pitchFamily="34" charset="0"/>
                        </a:rPr>
                        <a:t> </a:t>
                      </a:r>
                    </a:p>
                  </a:txBody>
                  <a:tcPr marL="6366" marR="6366" marT="63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97525856"/>
                  </a:ext>
                </a:extLst>
              </a:tr>
              <a:tr h="165700">
                <a:tc>
                  <a:txBody>
                    <a:bodyPr/>
                    <a:lstStyle/>
                    <a:p>
                      <a:pPr algn="r" fontAlgn="ctr"/>
                      <a:r>
                        <a:rPr lang="en-US" sz="700" b="1" i="0" u="none" strike="noStrike">
                          <a:solidFill>
                            <a:srgbClr val="535555"/>
                          </a:solidFill>
                          <a:effectLst/>
                          <a:latin typeface="Arial" panose="020B0604020202020204" pitchFamily="34" charset="0"/>
                        </a:rPr>
                        <a:t>LOCAL</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0" i="0" u="none" strike="noStrike">
                          <a:solidFill>
                            <a:srgbClr val="535555"/>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35555"/>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35555"/>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35555"/>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1" u="none" strike="noStrike">
                          <a:solidFill>
                            <a:srgbClr val="535555"/>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56852032"/>
                  </a:ext>
                </a:extLst>
              </a:tr>
              <a:tr h="136022">
                <a:tc>
                  <a:txBody>
                    <a:bodyPr/>
                    <a:lstStyle/>
                    <a:p>
                      <a:pPr algn="r" fontAlgn="ctr"/>
                      <a:r>
                        <a:rPr lang="en-US" sz="700" b="0" i="0" u="none" strike="noStrike">
                          <a:solidFill>
                            <a:srgbClr val="535555"/>
                          </a:solidFill>
                          <a:effectLst/>
                          <a:latin typeface="Arial" panose="020B0604020202020204" pitchFamily="34" charset="0"/>
                        </a:rPr>
                        <a:t>Taxes</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$3,407,246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$4,032,530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$5,127,092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$1,094,562 </a:t>
                      </a:r>
                    </a:p>
                  </a:txBody>
                  <a:tcPr marL="6366" marR="6366" marT="6366" marB="0" anchor="ctr">
                    <a:lnL>
                      <a:noFill/>
                    </a:lnL>
                    <a:lnR>
                      <a:noFill/>
                    </a:lnR>
                    <a:lnT>
                      <a:noFill/>
                    </a:lnT>
                    <a:lnB>
                      <a:noFill/>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27.1%</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44346310"/>
                  </a:ext>
                </a:extLst>
              </a:tr>
              <a:tr h="136022">
                <a:tc>
                  <a:txBody>
                    <a:bodyPr/>
                    <a:lstStyle/>
                    <a:p>
                      <a:pPr algn="r" fontAlgn="ctr"/>
                      <a:r>
                        <a:rPr lang="en-US" sz="700" b="0" i="0" u="none" strike="noStrike">
                          <a:solidFill>
                            <a:srgbClr val="535555"/>
                          </a:solidFill>
                          <a:effectLst/>
                          <a:latin typeface="Arial" panose="020B0604020202020204" pitchFamily="34" charset="0"/>
                        </a:rPr>
                        <a:t>Support Non-Tax</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$736,102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633,737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654,581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20,844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3.3%</a:t>
                      </a:r>
                    </a:p>
                  </a:txBody>
                  <a:tcPr marL="6366" marR="6366" marT="63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9195454"/>
                  </a:ext>
                </a:extLst>
              </a:tr>
              <a:tr h="136022">
                <a:tc>
                  <a:txBody>
                    <a:bodyPr/>
                    <a:lstStyle/>
                    <a:p>
                      <a:pPr algn="r" fontAlgn="ctr"/>
                      <a:r>
                        <a:rPr lang="en-US" sz="700" b="1" i="0" u="none" strike="noStrike">
                          <a:solidFill>
                            <a:srgbClr val="535555"/>
                          </a:solidFill>
                          <a:effectLst/>
                          <a:latin typeface="Arial" panose="020B0604020202020204" pitchFamily="34" charset="0"/>
                        </a:rPr>
                        <a:t>TOTAL LOCAL REVENUE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$4,143,347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$4,666,267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$5,781,673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$1,115,406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1" u="none" strike="noStrike">
                          <a:solidFill>
                            <a:srgbClr val="555656"/>
                          </a:solidFill>
                          <a:effectLst/>
                          <a:latin typeface="Arial" panose="020B0604020202020204" pitchFamily="34" charset="0"/>
                        </a:rPr>
                        <a:t>23.9%</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8687687"/>
                  </a:ext>
                </a:extLst>
              </a:tr>
              <a:tr h="115000">
                <a:tc>
                  <a:txBody>
                    <a:bodyPr/>
                    <a:lstStyle/>
                    <a:p>
                      <a:pPr algn="l" fontAlgn="b"/>
                      <a:r>
                        <a:rPr lang="en-US" sz="700" b="0" i="0" u="none" strike="noStrike">
                          <a:solidFill>
                            <a:srgbClr val="535555"/>
                          </a:solidFill>
                          <a:effectLst/>
                          <a:latin typeface="Arial" panose="020B0604020202020204" pitchFamily="34" charset="0"/>
                        </a:rPr>
                        <a:t> </a:t>
                      </a:r>
                    </a:p>
                  </a:txBody>
                  <a:tcPr marL="6366" marR="6366" marT="63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700" b="0" i="0" u="none" strike="noStrike">
                          <a:solidFill>
                            <a:srgbClr val="555656"/>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555656"/>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555656"/>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555656"/>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10901918"/>
                  </a:ext>
                </a:extLst>
              </a:tr>
              <a:tr h="129839">
                <a:tc>
                  <a:txBody>
                    <a:bodyPr/>
                    <a:lstStyle/>
                    <a:p>
                      <a:pPr algn="r" fontAlgn="ctr"/>
                      <a:r>
                        <a:rPr lang="en-US" sz="700" b="1" i="0" u="none" strike="noStrike">
                          <a:solidFill>
                            <a:srgbClr val="535555"/>
                          </a:solidFill>
                          <a:effectLst/>
                          <a:latin typeface="Arial" panose="020B0604020202020204" pitchFamily="34" charset="0"/>
                        </a:rPr>
                        <a:t>STATE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4966487"/>
                  </a:ext>
                </a:extLst>
              </a:tr>
              <a:tr h="136022">
                <a:tc>
                  <a:txBody>
                    <a:bodyPr/>
                    <a:lstStyle/>
                    <a:p>
                      <a:pPr algn="r" fontAlgn="ctr"/>
                      <a:r>
                        <a:rPr lang="en-US" sz="700" b="0" i="0" u="none" strike="noStrike">
                          <a:solidFill>
                            <a:srgbClr val="535555"/>
                          </a:solidFill>
                          <a:effectLst/>
                          <a:latin typeface="Arial" panose="020B0604020202020204" pitchFamily="34" charset="0"/>
                        </a:rPr>
                        <a:t>General Purpose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$20,958,315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$21,881,890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$21,920,304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$38,414 </a:t>
                      </a:r>
                    </a:p>
                  </a:txBody>
                  <a:tcPr marL="6366" marR="6366" marT="6366" marB="0" anchor="ctr">
                    <a:lnL>
                      <a:noFill/>
                    </a:lnL>
                    <a:lnR>
                      <a:noFill/>
                    </a:lnR>
                    <a:lnT>
                      <a:noFill/>
                    </a:lnT>
                    <a:lnB>
                      <a:noFill/>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0.2%</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72359017"/>
                  </a:ext>
                </a:extLst>
              </a:tr>
              <a:tr h="136022">
                <a:tc>
                  <a:txBody>
                    <a:bodyPr/>
                    <a:lstStyle/>
                    <a:p>
                      <a:pPr algn="r" fontAlgn="ctr"/>
                      <a:r>
                        <a:rPr lang="en-US" sz="700" b="0" i="0" u="none" strike="noStrike" dirty="0">
                          <a:solidFill>
                            <a:srgbClr val="535555"/>
                          </a:solidFill>
                          <a:effectLst/>
                          <a:latin typeface="Arial" panose="020B0604020202020204" pitchFamily="34" charset="0"/>
                        </a:rPr>
                        <a:t>Special Purpose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$10,006,076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10,217,687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10,991,271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773,584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7.6%</a:t>
                      </a:r>
                    </a:p>
                  </a:txBody>
                  <a:tcPr marL="6366" marR="6366" marT="63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0467854"/>
                  </a:ext>
                </a:extLst>
              </a:tr>
              <a:tr h="136022">
                <a:tc>
                  <a:txBody>
                    <a:bodyPr/>
                    <a:lstStyle/>
                    <a:p>
                      <a:pPr algn="r" fontAlgn="ctr"/>
                      <a:r>
                        <a:rPr lang="en-US" sz="700" b="1" i="0" u="none" strike="noStrike">
                          <a:solidFill>
                            <a:srgbClr val="535555"/>
                          </a:solidFill>
                          <a:effectLst/>
                          <a:latin typeface="Arial" panose="020B0604020202020204" pitchFamily="34" charset="0"/>
                        </a:rPr>
                        <a:t>TOTAL STATE REVENUE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$30,964,391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$32,099,577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$32,911,575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$811,998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1" u="none" strike="noStrike">
                          <a:solidFill>
                            <a:srgbClr val="555656"/>
                          </a:solidFill>
                          <a:effectLst/>
                          <a:latin typeface="Arial" panose="020B0604020202020204" pitchFamily="34" charset="0"/>
                        </a:rPr>
                        <a:t>2.5%</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7573820"/>
                  </a:ext>
                </a:extLst>
              </a:tr>
              <a:tr h="129839">
                <a:tc>
                  <a:txBody>
                    <a:bodyPr/>
                    <a:lstStyle/>
                    <a:p>
                      <a:pPr algn="r" fontAlgn="ctr"/>
                      <a:r>
                        <a:rPr lang="en-US" sz="700" b="1" i="0" u="none" strike="noStrike">
                          <a:solidFill>
                            <a:srgbClr val="535555"/>
                          </a:solidFill>
                          <a:effectLst/>
                          <a:latin typeface="Arial" panose="020B0604020202020204" pitchFamily="34" charset="0"/>
                        </a:rPr>
                        <a:t> </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05420330"/>
                  </a:ext>
                </a:extLst>
              </a:tr>
              <a:tr h="129839">
                <a:tc>
                  <a:txBody>
                    <a:bodyPr/>
                    <a:lstStyle/>
                    <a:p>
                      <a:pPr algn="r" fontAlgn="ctr"/>
                      <a:r>
                        <a:rPr lang="en-US" sz="700" b="1" i="0" u="none" strike="noStrike">
                          <a:solidFill>
                            <a:srgbClr val="535555"/>
                          </a:solidFill>
                          <a:effectLst/>
                          <a:latin typeface="Arial" panose="020B0604020202020204" pitchFamily="34" charset="0"/>
                        </a:rPr>
                        <a:t>FEDERAL</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18271063"/>
                  </a:ext>
                </a:extLst>
              </a:tr>
              <a:tr h="136022">
                <a:tc>
                  <a:txBody>
                    <a:bodyPr/>
                    <a:lstStyle/>
                    <a:p>
                      <a:pPr algn="r" fontAlgn="ctr"/>
                      <a:r>
                        <a:rPr lang="en-US" sz="700" b="0" i="0" u="none" strike="noStrike">
                          <a:solidFill>
                            <a:srgbClr val="535555"/>
                          </a:solidFill>
                          <a:effectLst/>
                          <a:latin typeface="Arial" panose="020B0604020202020204" pitchFamily="34" charset="0"/>
                        </a:rPr>
                        <a:t>General Purpose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$7,636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$0 </a:t>
                      </a:r>
                    </a:p>
                  </a:txBody>
                  <a:tcPr marL="6366" marR="6366" marT="6366" marB="0" anchor="ctr">
                    <a:lnL>
                      <a:noFill/>
                    </a:lnL>
                    <a:lnR>
                      <a:noFill/>
                    </a:lnR>
                    <a:lnT>
                      <a:noFill/>
                    </a:lnT>
                    <a:lnB>
                      <a:noFill/>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0.0%</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35119622"/>
                  </a:ext>
                </a:extLst>
              </a:tr>
              <a:tr h="136022">
                <a:tc>
                  <a:txBody>
                    <a:bodyPr/>
                    <a:lstStyle/>
                    <a:p>
                      <a:pPr algn="r" fontAlgn="ctr"/>
                      <a:r>
                        <a:rPr lang="en-US" sz="700" b="0" i="0" u="none" strike="noStrike">
                          <a:solidFill>
                            <a:srgbClr val="535555"/>
                          </a:solidFill>
                          <a:effectLst/>
                          <a:latin typeface="Arial" panose="020B0604020202020204" pitchFamily="34" charset="0"/>
                        </a:rPr>
                        <a:t>Special Purpose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$1,930,416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2,346,287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2,611,050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264,763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11.3%</a:t>
                      </a:r>
                    </a:p>
                  </a:txBody>
                  <a:tcPr marL="6366" marR="6366" marT="63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5477672"/>
                  </a:ext>
                </a:extLst>
              </a:tr>
              <a:tr h="136022">
                <a:tc>
                  <a:txBody>
                    <a:bodyPr/>
                    <a:lstStyle/>
                    <a:p>
                      <a:pPr algn="r" fontAlgn="ctr"/>
                      <a:r>
                        <a:rPr lang="en-US" sz="700" b="1" i="0" u="none" strike="noStrike">
                          <a:solidFill>
                            <a:srgbClr val="535555"/>
                          </a:solidFill>
                          <a:effectLst/>
                          <a:latin typeface="Arial" panose="020B0604020202020204" pitchFamily="34" charset="0"/>
                        </a:rPr>
                        <a:t>TOTAL FEDERAL REVENUE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$1,938,052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$2,346,287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$2,611,050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$264,763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1" u="none" strike="noStrike">
                          <a:solidFill>
                            <a:srgbClr val="555656"/>
                          </a:solidFill>
                          <a:effectLst/>
                          <a:latin typeface="Arial" panose="020B0604020202020204" pitchFamily="34" charset="0"/>
                        </a:rPr>
                        <a:t>11.3%</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2681342"/>
                  </a:ext>
                </a:extLst>
              </a:tr>
              <a:tr h="136022">
                <a:tc>
                  <a:txBody>
                    <a:bodyPr/>
                    <a:lstStyle/>
                    <a:p>
                      <a:pPr algn="r" fontAlgn="ctr"/>
                      <a:r>
                        <a:rPr lang="en-US" sz="700" b="0" i="0" u="none" strike="noStrike">
                          <a:solidFill>
                            <a:srgbClr val="535555"/>
                          </a:solidFill>
                          <a:effectLst/>
                          <a:latin typeface="Arial" panose="020B0604020202020204" pitchFamily="34" charset="0"/>
                        </a:rPr>
                        <a:t> </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46502387"/>
                  </a:ext>
                </a:extLst>
              </a:tr>
              <a:tr h="136022">
                <a:tc>
                  <a:txBody>
                    <a:bodyPr/>
                    <a:lstStyle/>
                    <a:p>
                      <a:pPr algn="r" fontAlgn="ctr"/>
                      <a:r>
                        <a:rPr lang="en-US" sz="700" b="1" i="0" u="none" strike="noStrike">
                          <a:solidFill>
                            <a:srgbClr val="555656"/>
                          </a:solidFill>
                          <a:effectLst/>
                          <a:latin typeface="Arial" panose="020B0604020202020204" pitchFamily="34" charset="0"/>
                        </a:rPr>
                        <a:t>OTHER</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25660735"/>
                  </a:ext>
                </a:extLst>
              </a:tr>
              <a:tr h="136022">
                <a:tc>
                  <a:txBody>
                    <a:bodyPr/>
                    <a:lstStyle/>
                    <a:p>
                      <a:pPr algn="r" fontAlgn="ctr"/>
                      <a:r>
                        <a:rPr lang="en-US" sz="700" b="0" i="0" u="none" strike="noStrike">
                          <a:solidFill>
                            <a:srgbClr val="555656"/>
                          </a:solidFill>
                          <a:effectLst/>
                          <a:latin typeface="Arial" panose="020B0604020202020204" pitchFamily="34" charset="0"/>
                        </a:rPr>
                        <a:t>Other School Districts</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$348,756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$756,946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$1,062,731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$305,785 </a:t>
                      </a:r>
                    </a:p>
                  </a:txBody>
                  <a:tcPr marL="6366" marR="6366" marT="6366" marB="0" anchor="ctr">
                    <a:lnL>
                      <a:noFill/>
                    </a:lnL>
                    <a:lnR>
                      <a:noFill/>
                    </a:lnR>
                    <a:lnT>
                      <a:noFill/>
                    </a:lnT>
                    <a:lnB>
                      <a:noFill/>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40.4%</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65603572"/>
                  </a:ext>
                </a:extLst>
              </a:tr>
              <a:tr h="136022">
                <a:tc>
                  <a:txBody>
                    <a:bodyPr/>
                    <a:lstStyle/>
                    <a:p>
                      <a:pPr algn="r" fontAlgn="ctr"/>
                      <a:r>
                        <a:rPr lang="en-US" sz="700" b="0" i="0" u="none" strike="noStrike">
                          <a:solidFill>
                            <a:srgbClr val="555656"/>
                          </a:solidFill>
                          <a:effectLst/>
                          <a:latin typeface="Arial" panose="020B0604020202020204" pitchFamily="34" charset="0"/>
                        </a:rPr>
                        <a:t>Other Entities</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66,612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32,100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49,970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17,870 </a:t>
                      </a:r>
                    </a:p>
                  </a:txBody>
                  <a:tcPr marL="6366" marR="6366" marT="6366" marB="0" anchor="ctr">
                    <a:lnL>
                      <a:noFill/>
                    </a:lnL>
                    <a:lnR>
                      <a:noFill/>
                    </a:lnR>
                    <a:lnT>
                      <a:noFill/>
                    </a:lnT>
                    <a:lnB>
                      <a:noFill/>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55.7%</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64224532"/>
                  </a:ext>
                </a:extLst>
              </a:tr>
              <a:tr h="136022">
                <a:tc>
                  <a:txBody>
                    <a:bodyPr/>
                    <a:lstStyle/>
                    <a:p>
                      <a:pPr algn="r" fontAlgn="ctr"/>
                      <a:r>
                        <a:rPr lang="en-US" sz="700" b="0" i="0" u="none" strike="noStrike">
                          <a:solidFill>
                            <a:srgbClr val="555656"/>
                          </a:solidFill>
                          <a:effectLst/>
                          <a:latin typeface="Arial" panose="020B0604020202020204" pitchFamily="34" charset="0"/>
                        </a:rPr>
                        <a:t>Other Financing Sources</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$100,000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300,000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200,000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(100,000)</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(33.3%)</a:t>
                      </a:r>
                    </a:p>
                  </a:txBody>
                  <a:tcPr marL="6366" marR="6366" marT="63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481654"/>
                  </a:ext>
                </a:extLst>
              </a:tr>
              <a:tr h="136022">
                <a:tc>
                  <a:txBody>
                    <a:bodyPr/>
                    <a:lstStyle/>
                    <a:p>
                      <a:pPr algn="r" fontAlgn="ctr"/>
                      <a:r>
                        <a:rPr lang="en-US" sz="700" b="1" i="0" u="none" strike="noStrike">
                          <a:solidFill>
                            <a:srgbClr val="555656"/>
                          </a:solidFill>
                          <a:effectLst/>
                          <a:latin typeface="Arial" panose="020B0604020202020204" pitchFamily="34" charset="0"/>
                        </a:rPr>
                        <a:t>TOTAL OTHER REVENUE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$515,368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$1,089,046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$1,312,701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$223,655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20.5%</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5649227"/>
                  </a:ext>
                </a:extLst>
              </a:tr>
              <a:tr h="136022">
                <a:tc>
                  <a:txBody>
                    <a:bodyPr/>
                    <a:lstStyle/>
                    <a:p>
                      <a:pPr algn="r" fontAlgn="ctr"/>
                      <a:r>
                        <a:rPr lang="en-US" sz="700" b="1" i="0" u="none" strike="noStrike">
                          <a:solidFill>
                            <a:srgbClr val="555656"/>
                          </a:solidFill>
                          <a:effectLst/>
                          <a:latin typeface="Arial" panose="020B0604020202020204" pitchFamily="34" charset="0"/>
                        </a:rPr>
                        <a:t> </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9244858"/>
                  </a:ext>
                </a:extLst>
              </a:tr>
              <a:tr h="136022">
                <a:tc>
                  <a:txBody>
                    <a:bodyPr/>
                    <a:lstStyle/>
                    <a:p>
                      <a:pPr algn="r" fontAlgn="ctr"/>
                      <a:r>
                        <a:rPr lang="en-US" sz="700" b="1" i="0" u="none" strike="noStrike">
                          <a:solidFill>
                            <a:srgbClr val="535555"/>
                          </a:solidFill>
                          <a:effectLst/>
                          <a:latin typeface="Arial" panose="020B0604020202020204" pitchFamily="34" charset="0"/>
                        </a:rPr>
                        <a:t>TOTAL REVENUE</a:t>
                      </a:r>
                    </a:p>
                  </a:txBody>
                  <a:tcPr marL="6366" marR="6366" marT="636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$37,561,158 </a:t>
                      </a:r>
                    </a:p>
                  </a:txBody>
                  <a:tcPr marL="6366" marR="6366" marT="636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$40,201,177 </a:t>
                      </a:r>
                    </a:p>
                  </a:txBody>
                  <a:tcPr marL="6366" marR="6366" marT="636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$42,616,999 </a:t>
                      </a:r>
                    </a:p>
                  </a:txBody>
                  <a:tcPr marL="6366" marR="6366" marT="636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$2,415,822 </a:t>
                      </a:r>
                    </a:p>
                  </a:txBody>
                  <a:tcPr marL="6366" marR="6366" marT="636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700" b="1" i="1" u="none" strike="noStrike" dirty="0">
                          <a:solidFill>
                            <a:srgbClr val="555656"/>
                          </a:solidFill>
                          <a:effectLst/>
                          <a:latin typeface="Arial" panose="020B0604020202020204" pitchFamily="34" charset="0"/>
                        </a:rPr>
                        <a:t>6.0%</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2583851"/>
                  </a:ext>
                </a:extLst>
              </a:tr>
            </a:tbl>
          </a:graphicData>
        </a:graphic>
      </p:graphicFrame>
    </p:spTree>
    <p:extLst>
      <p:ext uri="{BB962C8B-B14F-4D97-AF65-F5344CB8AC3E}">
        <p14:creationId xmlns:p14="http://schemas.microsoft.com/office/powerpoint/2010/main" val="245654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E69C5E-4EAA-4D22-A6B6-72B309136A4D}"/>
              </a:ext>
            </a:extLst>
          </p:cNvPr>
          <p:cNvSpPr>
            <a:spLocks noGrp="1"/>
          </p:cNvSpPr>
          <p:nvPr>
            <p:ph type="title"/>
          </p:nvPr>
        </p:nvSpPr>
        <p:spPr>
          <a:xfrm>
            <a:off x="609599" y="609600"/>
            <a:ext cx="6347713" cy="762000"/>
          </a:xfrm>
        </p:spPr>
        <p:txBody>
          <a:bodyPr>
            <a:noAutofit/>
          </a:bodyPr>
          <a:lstStyle/>
          <a:p>
            <a:pPr algn="ctr"/>
            <a:r>
              <a:rPr lang="en-US" sz="2000" dirty="0"/>
              <a:t>20-21 Budget</a:t>
            </a:r>
            <a:br>
              <a:rPr lang="en-US" sz="2000" dirty="0"/>
            </a:br>
            <a:r>
              <a:rPr lang="en-US" sz="2000" dirty="0"/>
              <a:t>General Fund – Apportionment History</a:t>
            </a:r>
          </a:p>
        </p:txBody>
      </p:sp>
      <p:sp>
        <p:nvSpPr>
          <p:cNvPr id="3" name="Content Placeholder 2">
            <a:extLst>
              <a:ext uri="{FF2B5EF4-FFF2-40B4-BE49-F238E27FC236}">
                <a16:creationId xmlns:a16="http://schemas.microsoft.com/office/drawing/2014/main" id="{C7A0C44E-F834-402C-ADB9-C6EC18EFE0FE}"/>
              </a:ext>
            </a:extLst>
          </p:cNvPr>
          <p:cNvSpPr>
            <a:spLocks noGrp="1"/>
          </p:cNvSpPr>
          <p:nvPr>
            <p:ph idx="1"/>
          </p:nvPr>
        </p:nvSpPr>
        <p:spPr>
          <a:xfrm>
            <a:off x="866441" y="2489201"/>
            <a:ext cx="6345260" cy="3530599"/>
          </a:xfrm>
        </p:spPr>
        <p:txBody>
          <a:bodyPr/>
          <a:lstStyle/>
          <a:p>
            <a:pPr marL="0" indent="0">
              <a:buNone/>
            </a:pPr>
            <a:r>
              <a:rPr lang="en-US" dirty="0">
                <a:solidFill>
                  <a:srgbClr val="000000"/>
                </a:solidFill>
                <a:latin typeface="Arial" panose="020B0604020202020204" pitchFamily="34" charset="0"/>
              </a:rPr>
              <a:t> </a:t>
            </a:r>
            <a:r>
              <a:rPr lang="en-US" dirty="0"/>
              <a:t> </a:t>
            </a:r>
          </a:p>
        </p:txBody>
      </p:sp>
      <p:graphicFrame>
        <p:nvGraphicFramePr>
          <p:cNvPr id="7" name="Chart 6">
            <a:extLst>
              <a:ext uri="{FF2B5EF4-FFF2-40B4-BE49-F238E27FC236}">
                <a16:creationId xmlns:a16="http://schemas.microsoft.com/office/drawing/2014/main" id="{E1FE558C-AC1C-4E7D-9E7D-70EC48B251EA}"/>
              </a:ext>
            </a:extLst>
          </p:cNvPr>
          <p:cNvGraphicFramePr>
            <a:graphicFrameLocks/>
          </p:cNvGraphicFramePr>
          <p:nvPr>
            <p:extLst>
              <p:ext uri="{D42A27DB-BD31-4B8C-83A1-F6EECF244321}">
                <p14:modId xmlns:p14="http://schemas.microsoft.com/office/powerpoint/2010/main" val="2777009064"/>
              </p:ext>
            </p:extLst>
          </p:nvPr>
        </p:nvGraphicFramePr>
        <p:xfrm>
          <a:off x="2199065" y="2362200"/>
          <a:ext cx="6477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219A073-CB09-436D-9C75-0771589260C5}"/>
              </a:ext>
            </a:extLst>
          </p:cNvPr>
          <p:cNvSpPr txBox="1"/>
          <p:nvPr/>
        </p:nvSpPr>
        <p:spPr>
          <a:xfrm>
            <a:off x="535136" y="2934950"/>
            <a:ext cx="1630799" cy="2893100"/>
          </a:xfrm>
          <a:prstGeom prst="rect">
            <a:avLst/>
          </a:prstGeom>
          <a:noFill/>
        </p:spPr>
        <p:txBody>
          <a:bodyPr wrap="square" rtlCol="0">
            <a:spAutoFit/>
          </a:bodyPr>
          <a:lstStyle/>
          <a:p>
            <a:r>
              <a:rPr lang="en-US" sz="1400" dirty="0"/>
              <a:t>This graph shows the history of apportionment, but also shows just a slight increase between 19-20 and 20-21.  The formula factors increased, but the enrollment is less (2,474 to 2,438). </a:t>
            </a:r>
          </a:p>
        </p:txBody>
      </p:sp>
    </p:spTree>
    <p:extLst>
      <p:ext uri="{BB962C8B-B14F-4D97-AF65-F5344CB8AC3E}">
        <p14:creationId xmlns:p14="http://schemas.microsoft.com/office/powerpoint/2010/main" val="426640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6473-7A29-4B06-B7B6-C3B1A9F499BF}"/>
              </a:ext>
            </a:extLst>
          </p:cNvPr>
          <p:cNvSpPr>
            <a:spLocks noGrp="1"/>
          </p:cNvSpPr>
          <p:nvPr>
            <p:ph type="title"/>
          </p:nvPr>
        </p:nvSpPr>
        <p:spPr/>
        <p:txBody>
          <a:bodyPr/>
          <a:lstStyle/>
          <a:p>
            <a:pPr algn="ctr"/>
            <a:r>
              <a:rPr lang="en-US" sz="2000" dirty="0"/>
              <a:t>20-21 Budget</a:t>
            </a:r>
            <a:br>
              <a:rPr lang="en-US" sz="2000" dirty="0"/>
            </a:br>
            <a:r>
              <a:rPr lang="en-US" sz="2000" dirty="0"/>
              <a:t>General Fund Expenditures</a:t>
            </a:r>
          </a:p>
        </p:txBody>
      </p:sp>
      <p:graphicFrame>
        <p:nvGraphicFramePr>
          <p:cNvPr id="5" name="Content Placeholder 4">
            <a:extLst>
              <a:ext uri="{FF2B5EF4-FFF2-40B4-BE49-F238E27FC236}">
                <a16:creationId xmlns:a16="http://schemas.microsoft.com/office/drawing/2014/main" id="{0B717EFE-8651-4B08-B0EB-14BB72336BAC}"/>
              </a:ext>
            </a:extLst>
          </p:cNvPr>
          <p:cNvGraphicFramePr>
            <a:graphicFrameLocks noGrp="1"/>
          </p:cNvGraphicFramePr>
          <p:nvPr>
            <p:ph sz="half" idx="1"/>
            <p:extLst>
              <p:ext uri="{D42A27DB-BD31-4B8C-83A1-F6EECF244321}">
                <p14:modId xmlns:p14="http://schemas.microsoft.com/office/powerpoint/2010/main" val="333693537"/>
              </p:ext>
            </p:extLst>
          </p:nvPr>
        </p:nvGraphicFramePr>
        <p:xfrm>
          <a:off x="228601" y="2511425"/>
          <a:ext cx="4038600" cy="353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1315D865-2F4F-4338-AAB6-FB1CB268C152}"/>
              </a:ext>
            </a:extLst>
          </p:cNvPr>
          <p:cNvGraphicFramePr>
            <a:graphicFrameLocks noGrp="1"/>
          </p:cNvGraphicFramePr>
          <p:nvPr>
            <p:ph sz="half" idx="2"/>
            <p:extLst>
              <p:ext uri="{D42A27DB-BD31-4B8C-83A1-F6EECF244321}">
                <p14:modId xmlns:p14="http://schemas.microsoft.com/office/powerpoint/2010/main" val="3634806734"/>
              </p:ext>
            </p:extLst>
          </p:nvPr>
        </p:nvGraphicFramePr>
        <p:xfrm>
          <a:off x="4343400" y="2489200"/>
          <a:ext cx="4343399" cy="35528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2B587D49-A1DE-451E-B80B-85A803F7B7DD}"/>
              </a:ext>
            </a:extLst>
          </p:cNvPr>
          <p:cNvSpPr txBox="1"/>
          <p:nvPr/>
        </p:nvSpPr>
        <p:spPr>
          <a:xfrm>
            <a:off x="457201" y="6248400"/>
            <a:ext cx="8077199" cy="369332"/>
          </a:xfrm>
          <a:prstGeom prst="rect">
            <a:avLst/>
          </a:prstGeom>
          <a:noFill/>
        </p:spPr>
        <p:txBody>
          <a:bodyPr wrap="square" rtlCol="0">
            <a:spAutoFit/>
          </a:bodyPr>
          <a:lstStyle/>
          <a:p>
            <a:r>
              <a:rPr lang="en-US" dirty="0"/>
              <a:t>Salaries and benefits account for 82% of total expenditures.    </a:t>
            </a:r>
          </a:p>
        </p:txBody>
      </p:sp>
    </p:spTree>
    <p:extLst>
      <p:ext uri="{BB962C8B-B14F-4D97-AF65-F5344CB8AC3E}">
        <p14:creationId xmlns:p14="http://schemas.microsoft.com/office/powerpoint/2010/main" val="418402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BE9B-2D20-4EBD-A269-25CEBDE89F30}"/>
              </a:ext>
            </a:extLst>
          </p:cNvPr>
          <p:cNvSpPr>
            <a:spLocks noGrp="1"/>
          </p:cNvSpPr>
          <p:nvPr>
            <p:ph type="title"/>
          </p:nvPr>
        </p:nvSpPr>
        <p:spPr/>
        <p:txBody>
          <a:bodyPr/>
          <a:lstStyle/>
          <a:p>
            <a:pPr algn="ctr"/>
            <a:r>
              <a:rPr lang="en-US" sz="1600" dirty="0">
                <a:solidFill>
                  <a:prstClr val="white"/>
                </a:solidFill>
              </a:rPr>
              <a:t>20-21 Budget</a:t>
            </a:r>
            <a:br>
              <a:rPr lang="en-US" sz="1600" dirty="0">
                <a:solidFill>
                  <a:prstClr val="white"/>
                </a:solidFill>
              </a:rPr>
            </a:br>
            <a:r>
              <a:rPr lang="en-US" sz="1600" dirty="0">
                <a:solidFill>
                  <a:prstClr val="white"/>
                </a:solidFill>
              </a:rPr>
              <a:t>GF 19-20 Budget to 20-21 Budget Comparison – By Object</a:t>
            </a:r>
            <a:endParaRPr lang="en-US" dirty="0"/>
          </a:p>
        </p:txBody>
      </p:sp>
      <p:graphicFrame>
        <p:nvGraphicFramePr>
          <p:cNvPr id="4" name="Content Placeholder 3">
            <a:extLst>
              <a:ext uri="{FF2B5EF4-FFF2-40B4-BE49-F238E27FC236}">
                <a16:creationId xmlns:a16="http://schemas.microsoft.com/office/drawing/2014/main" id="{898E2246-BDC4-4BF0-A0D4-CEDC28681558}"/>
              </a:ext>
            </a:extLst>
          </p:cNvPr>
          <p:cNvGraphicFramePr>
            <a:graphicFrameLocks noGrp="1"/>
          </p:cNvGraphicFramePr>
          <p:nvPr>
            <p:ph idx="1"/>
            <p:extLst>
              <p:ext uri="{D42A27DB-BD31-4B8C-83A1-F6EECF244321}">
                <p14:modId xmlns:p14="http://schemas.microsoft.com/office/powerpoint/2010/main" val="359832011"/>
              </p:ext>
            </p:extLst>
          </p:nvPr>
        </p:nvGraphicFramePr>
        <p:xfrm>
          <a:off x="1219200" y="2133601"/>
          <a:ext cx="6857998" cy="2895600"/>
        </p:xfrm>
        <a:graphic>
          <a:graphicData uri="http://schemas.openxmlformats.org/drawingml/2006/table">
            <a:tbl>
              <a:tblPr/>
              <a:tblGrid>
                <a:gridCol w="1908406">
                  <a:extLst>
                    <a:ext uri="{9D8B030D-6E8A-4147-A177-3AD203B41FA5}">
                      <a16:colId xmlns:a16="http://schemas.microsoft.com/office/drawing/2014/main" val="2033693341"/>
                    </a:ext>
                  </a:extLst>
                </a:gridCol>
                <a:gridCol w="1087471">
                  <a:extLst>
                    <a:ext uri="{9D8B030D-6E8A-4147-A177-3AD203B41FA5}">
                      <a16:colId xmlns:a16="http://schemas.microsoft.com/office/drawing/2014/main" val="2243080372"/>
                    </a:ext>
                  </a:extLst>
                </a:gridCol>
                <a:gridCol w="1087471">
                  <a:extLst>
                    <a:ext uri="{9D8B030D-6E8A-4147-A177-3AD203B41FA5}">
                      <a16:colId xmlns:a16="http://schemas.microsoft.com/office/drawing/2014/main" val="2788052975"/>
                    </a:ext>
                  </a:extLst>
                </a:gridCol>
                <a:gridCol w="1087471">
                  <a:extLst>
                    <a:ext uri="{9D8B030D-6E8A-4147-A177-3AD203B41FA5}">
                      <a16:colId xmlns:a16="http://schemas.microsoft.com/office/drawing/2014/main" val="2694060944"/>
                    </a:ext>
                  </a:extLst>
                </a:gridCol>
                <a:gridCol w="1087471">
                  <a:extLst>
                    <a:ext uri="{9D8B030D-6E8A-4147-A177-3AD203B41FA5}">
                      <a16:colId xmlns:a16="http://schemas.microsoft.com/office/drawing/2014/main" val="557369184"/>
                    </a:ext>
                  </a:extLst>
                </a:gridCol>
                <a:gridCol w="599708">
                  <a:extLst>
                    <a:ext uri="{9D8B030D-6E8A-4147-A177-3AD203B41FA5}">
                      <a16:colId xmlns:a16="http://schemas.microsoft.com/office/drawing/2014/main" val="4281618045"/>
                    </a:ext>
                  </a:extLst>
                </a:gridCol>
              </a:tblGrid>
              <a:tr h="242003">
                <a:tc>
                  <a:txBody>
                    <a:bodyPr/>
                    <a:lstStyle/>
                    <a:p>
                      <a:pPr algn="l" fontAlgn="b"/>
                      <a:r>
                        <a:rPr lang="en-US" sz="900" b="0" i="0" u="none" strike="noStrike">
                          <a:solidFill>
                            <a:srgbClr val="003F5F"/>
                          </a:solidFill>
                          <a:effectLst/>
                          <a:latin typeface="Arial" panose="020B0604020202020204" pitchFamily="34" charset="0"/>
                        </a:rPr>
                        <a:t> </a:t>
                      </a:r>
                    </a:p>
                  </a:txBody>
                  <a:tcPr marL="7401" marR="7401" marT="7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900" b="1" i="0" u="none" strike="noStrike">
                          <a:solidFill>
                            <a:srgbClr val="FFFFFF"/>
                          </a:solidFill>
                          <a:effectLst/>
                          <a:latin typeface="Arial" panose="020B0604020202020204" pitchFamily="34" charset="0"/>
                        </a:rPr>
                        <a:t>AUDITED</a:t>
                      </a:r>
                    </a:p>
                  </a:txBody>
                  <a:tcPr marL="7401" marR="7401" marT="74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900" b="1" i="0" u="none" strike="noStrike">
                          <a:solidFill>
                            <a:srgbClr val="FFFFFF"/>
                          </a:solidFill>
                          <a:effectLst/>
                          <a:latin typeface="Arial" panose="020B0604020202020204" pitchFamily="34" charset="0"/>
                        </a:rPr>
                        <a:t>BUDGET</a:t>
                      </a:r>
                    </a:p>
                  </a:txBody>
                  <a:tcPr marL="7401" marR="7401" marT="7401" marB="0" anchor="ctr">
                    <a:lnL>
                      <a:noFill/>
                    </a:lnL>
                    <a:lnR>
                      <a:noFill/>
                    </a:lnR>
                    <a:lnT w="6350" cap="flat" cmpd="sng" algn="ctr">
                      <a:solidFill>
                        <a:srgbClr val="000000"/>
                      </a:solidFill>
                      <a:prstDash val="solid"/>
                      <a:round/>
                      <a:headEnd type="none" w="med" len="med"/>
                      <a:tailEnd type="none" w="med" len="med"/>
                    </a:lnT>
                    <a:lnB>
                      <a:noFill/>
                    </a:lnB>
                    <a:solidFill>
                      <a:srgbClr val="26272A"/>
                    </a:solidFill>
                  </a:tcPr>
                </a:tc>
                <a:tc>
                  <a:txBody>
                    <a:bodyPr/>
                    <a:lstStyle/>
                    <a:p>
                      <a:pPr algn="ctr" fontAlgn="ctr"/>
                      <a:r>
                        <a:rPr lang="en-US" sz="900" b="1" i="0" u="none" strike="noStrike">
                          <a:solidFill>
                            <a:srgbClr val="FFFFFF"/>
                          </a:solidFill>
                          <a:effectLst/>
                          <a:latin typeface="Arial" panose="020B0604020202020204" pitchFamily="34" charset="0"/>
                        </a:rPr>
                        <a:t>PROPOSED</a:t>
                      </a:r>
                    </a:p>
                  </a:txBody>
                  <a:tcPr marL="7401" marR="7401" marT="7401" marB="0" anchor="ctr">
                    <a:lnL>
                      <a:noFill/>
                    </a:lnL>
                    <a:lnR>
                      <a:noFill/>
                    </a:lnR>
                    <a:lnT w="6350" cap="flat" cmpd="sng" algn="ctr">
                      <a:solidFill>
                        <a:srgbClr val="000000"/>
                      </a:solidFill>
                      <a:prstDash val="solid"/>
                      <a:round/>
                      <a:headEnd type="none" w="med" len="med"/>
                      <a:tailEnd type="none" w="med" len="med"/>
                    </a:lnT>
                    <a:lnB>
                      <a:noFill/>
                    </a:lnB>
                    <a:solidFill>
                      <a:srgbClr val="0093FC"/>
                    </a:solidFill>
                  </a:tcPr>
                </a:tc>
                <a:tc>
                  <a:txBody>
                    <a:bodyPr/>
                    <a:lstStyle/>
                    <a:p>
                      <a:pPr algn="l" fontAlgn="ctr"/>
                      <a:r>
                        <a:rPr lang="en-US" sz="900" b="1" i="0" u="none" strike="noStrike">
                          <a:solidFill>
                            <a:srgbClr val="FFFFFF"/>
                          </a:solidFill>
                          <a:effectLst/>
                          <a:latin typeface="Arial" panose="020B0604020202020204" pitchFamily="34" charset="0"/>
                        </a:rPr>
                        <a:t> </a:t>
                      </a:r>
                    </a:p>
                  </a:txBody>
                  <a:tcPr marL="7401" marR="7401" marT="7401" marB="0" anchor="ctr">
                    <a:lnL>
                      <a:noFill/>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l" fontAlgn="ctr"/>
                      <a:r>
                        <a:rPr lang="en-US" sz="900" b="1" i="1" u="none" strike="noStrike">
                          <a:solidFill>
                            <a:srgbClr val="FFFFFF"/>
                          </a:solidFill>
                          <a:effectLst/>
                          <a:latin typeface="Arial" panose="020B0604020202020204" pitchFamily="34" charset="0"/>
                        </a:rPr>
                        <a:t> </a:t>
                      </a:r>
                    </a:p>
                  </a:txBody>
                  <a:tcPr marL="7401" marR="7401" marT="74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extLst>
                  <a:ext uri="{0D108BD9-81ED-4DB2-BD59-A6C34878D82A}">
                    <a16:rowId xmlns:a16="http://schemas.microsoft.com/office/drawing/2014/main" val="2184254804"/>
                  </a:ext>
                </a:extLst>
              </a:tr>
              <a:tr h="242003">
                <a:tc>
                  <a:txBody>
                    <a:bodyPr/>
                    <a:lstStyle/>
                    <a:p>
                      <a:pPr algn="r" fontAlgn="b"/>
                      <a:r>
                        <a:rPr lang="en-US" sz="900" b="1" i="0" u="none" strike="noStrike">
                          <a:solidFill>
                            <a:srgbClr val="003F5F"/>
                          </a:solidFill>
                          <a:effectLst/>
                          <a:latin typeface="Arial" panose="020B0604020202020204" pitchFamily="34" charset="0"/>
                        </a:rPr>
                        <a:t> </a:t>
                      </a:r>
                    </a:p>
                  </a:txBody>
                  <a:tcPr marL="7401" marR="7401" marT="740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1" i="0" u="none" strike="noStrike">
                          <a:solidFill>
                            <a:srgbClr val="FFFFFF"/>
                          </a:solidFill>
                          <a:effectLst/>
                          <a:latin typeface="Arial" panose="020B0604020202020204" pitchFamily="34" charset="0"/>
                        </a:rPr>
                        <a:t>2019</a:t>
                      </a:r>
                    </a:p>
                  </a:txBody>
                  <a:tcPr marL="7401" marR="7401" marT="7401" marB="0" anchor="ctr">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900" b="1" i="0" u="none" strike="noStrike">
                          <a:solidFill>
                            <a:srgbClr val="FFFFFF"/>
                          </a:solidFill>
                          <a:effectLst/>
                          <a:latin typeface="Arial" panose="020B0604020202020204" pitchFamily="34" charset="0"/>
                        </a:rPr>
                        <a:t>2020</a:t>
                      </a:r>
                    </a:p>
                  </a:txBody>
                  <a:tcPr marL="7401" marR="7401" marT="7401" marB="0" anchor="ctr">
                    <a:lnL>
                      <a:noFill/>
                    </a:lnL>
                    <a:lnR>
                      <a:noFill/>
                    </a:lnR>
                    <a:lnT>
                      <a:noFill/>
                    </a:lnT>
                    <a:lnB w="6350" cap="flat" cmpd="sng" algn="ctr">
                      <a:solidFill>
                        <a:srgbClr val="000000"/>
                      </a:solidFill>
                      <a:prstDash val="solid"/>
                      <a:round/>
                      <a:headEnd type="none" w="med" len="med"/>
                      <a:tailEnd type="none" w="med" len="med"/>
                    </a:lnB>
                    <a:solidFill>
                      <a:srgbClr val="26272A"/>
                    </a:solidFill>
                  </a:tcPr>
                </a:tc>
                <a:tc>
                  <a:txBody>
                    <a:bodyPr/>
                    <a:lstStyle/>
                    <a:p>
                      <a:pPr algn="ctr" fontAlgn="ctr"/>
                      <a:r>
                        <a:rPr lang="en-US" sz="900" b="1" i="0" u="none" strike="noStrike">
                          <a:solidFill>
                            <a:srgbClr val="FFFFFF"/>
                          </a:solidFill>
                          <a:effectLst/>
                          <a:latin typeface="Arial" panose="020B0604020202020204" pitchFamily="34" charset="0"/>
                        </a:rPr>
                        <a:t>2021</a:t>
                      </a:r>
                    </a:p>
                  </a:txBody>
                  <a:tcPr marL="7401" marR="7401" marT="7401" marB="0" anchor="ctr">
                    <a:lnL>
                      <a:noFill/>
                    </a:lnL>
                    <a:lnR>
                      <a:noFill/>
                    </a:lnR>
                    <a:lnT>
                      <a:noFill/>
                    </a:lnT>
                    <a:lnB w="6350" cap="flat" cmpd="sng" algn="ctr">
                      <a:solidFill>
                        <a:srgbClr val="000000"/>
                      </a:solidFill>
                      <a:prstDash val="solid"/>
                      <a:round/>
                      <a:headEnd type="none" w="med" len="med"/>
                      <a:tailEnd type="none" w="med" len="med"/>
                    </a:lnB>
                    <a:solidFill>
                      <a:srgbClr val="0093FC"/>
                    </a:solidFill>
                  </a:tcPr>
                </a:tc>
                <a:tc>
                  <a:txBody>
                    <a:bodyPr/>
                    <a:lstStyle/>
                    <a:p>
                      <a:pPr algn="ctr" fontAlgn="ctr"/>
                      <a:r>
                        <a:rPr lang="en-US" sz="900" b="1" i="0" u="none" strike="noStrike">
                          <a:solidFill>
                            <a:srgbClr val="FFFFFF"/>
                          </a:solidFill>
                          <a:effectLst/>
                          <a:latin typeface="Arial" panose="020B0604020202020204" pitchFamily="34" charset="0"/>
                        </a:rPr>
                        <a:t>$ ∆</a:t>
                      </a:r>
                    </a:p>
                  </a:txBody>
                  <a:tcPr marL="7401" marR="7401" marT="7401" marB="0" anchor="ctr">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900" b="1" i="0" u="none" strike="noStrike">
                          <a:solidFill>
                            <a:srgbClr val="FFFFFF"/>
                          </a:solidFill>
                          <a:effectLst/>
                          <a:latin typeface="Arial" panose="020B0604020202020204" pitchFamily="34" charset="0"/>
                        </a:rPr>
                        <a:t>% ∆</a:t>
                      </a:r>
                    </a:p>
                  </a:txBody>
                  <a:tcPr marL="7401" marR="7401" marT="740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17271"/>
                    </a:solidFill>
                  </a:tcPr>
                </a:tc>
                <a:extLst>
                  <a:ext uri="{0D108BD9-81ED-4DB2-BD59-A6C34878D82A}">
                    <a16:rowId xmlns:a16="http://schemas.microsoft.com/office/drawing/2014/main" val="938939440"/>
                  </a:ext>
                </a:extLst>
              </a:tr>
              <a:tr h="176377">
                <a:tc>
                  <a:txBody>
                    <a:bodyPr/>
                    <a:lstStyle/>
                    <a:p>
                      <a:pPr algn="l" fontAlgn="b"/>
                      <a:r>
                        <a:rPr lang="en-US" sz="900" b="0" i="0" u="none" strike="noStrike">
                          <a:solidFill>
                            <a:srgbClr val="FFFFFF"/>
                          </a:solidFill>
                          <a:effectLst/>
                          <a:latin typeface="Arial" panose="020B0604020202020204" pitchFamily="34" charset="0"/>
                        </a:rPr>
                        <a:t> </a:t>
                      </a:r>
                    </a:p>
                  </a:txBody>
                  <a:tcPr marL="7401" marR="7401" marT="740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900" b="0" i="0" u="none" strike="noStrike">
                          <a:solidFill>
                            <a:srgbClr val="FFFFFF"/>
                          </a:solidFill>
                          <a:effectLst/>
                          <a:latin typeface="Arial" panose="020B0604020202020204" pitchFamily="34" charset="0"/>
                        </a:rPr>
                        <a:t> </a:t>
                      </a:r>
                    </a:p>
                  </a:txBody>
                  <a:tcPr marL="7401" marR="7401" marT="740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FFFFFF"/>
                          </a:solidFill>
                          <a:effectLst/>
                          <a:latin typeface="Arial" panose="020B0604020202020204" pitchFamily="34" charset="0"/>
                        </a:rPr>
                        <a:t> </a:t>
                      </a:r>
                    </a:p>
                  </a:txBody>
                  <a:tcPr marL="7401" marR="7401" marT="740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FFFFFF"/>
                          </a:solidFill>
                          <a:effectLst/>
                          <a:latin typeface="Arial" panose="020B0604020202020204" pitchFamily="34" charset="0"/>
                        </a:rPr>
                        <a:t> </a:t>
                      </a:r>
                    </a:p>
                  </a:txBody>
                  <a:tcPr marL="7401" marR="7401" marT="740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FFFFFF"/>
                          </a:solidFill>
                          <a:effectLst/>
                          <a:latin typeface="Arial" panose="020B0604020202020204" pitchFamily="34" charset="0"/>
                        </a:rPr>
                        <a:t> </a:t>
                      </a:r>
                    </a:p>
                  </a:txBody>
                  <a:tcPr marL="7401" marR="7401" marT="740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1" u="none" strike="noStrike">
                          <a:solidFill>
                            <a:srgbClr val="FFFFFF"/>
                          </a:solidFill>
                          <a:effectLst/>
                          <a:latin typeface="Arial" panose="020B0604020202020204" pitchFamily="34" charset="0"/>
                        </a:rPr>
                        <a:t> </a:t>
                      </a:r>
                    </a:p>
                  </a:txBody>
                  <a:tcPr marL="7401" marR="7401" marT="74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28328769"/>
                  </a:ext>
                </a:extLst>
              </a:tr>
              <a:tr h="207690">
                <a:tc>
                  <a:txBody>
                    <a:bodyPr/>
                    <a:lstStyle/>
                    <a:p>
                      <a:pPr algn="r" fontAlgn="ctr"/>
                      <a:r>
                        <a:rPr lang="en-US" sz="900" b="0" i="0" u="none" strike="noStrike">
                          <a:solidFill>
                            <a:srgbClr val="535555"/>
                          </a:solidFill>
                          <a:effectLst/>
                          <a:latin typeface="Arial" panose="020B0604020202020204" pitchFamily="34" charset="0"/>
                        </a:rPr>
                        <a:t>Salaries</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$21,207,090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$22,682,354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$23,732,650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$1,050,296 </a:t>
                      </a:r>
                    </a:p>
                  </a:txBody>
                  <a:tcPr marL="7401" marR="7401" marT="7401" marB="0" anchor="ctr">
                    <a:lnL>
                      <a:noFill/>
                    </a:lnL>
                    <a:lnR>
                      <a:noFill/>
                    </a:lnR>
                    <a:lnT>
                      <a:noFill/>
                    </a:lnT>
                    <a:lnB>
                      <a:noFill/>
                    </a:lnB>
                    <a:solidFill>
                      <a:srgbClr val="FFFFFF"/>
                    </a:solidFill>
                  </a:tcPr>
                </a:tc>
                <a:tc>
                  <a:txBody>
                    <a:bodyPr/>
                    <a:lstStyle/>
                    <a:p>
                      <a:pPr algn="r" fontAlgn="ctr"/>
                      <a:r>
                        <a:rPr lang="en-US" sz="900" b="0" i="1" u="none" strike="noStrike">
                          <a:solidFill>
                            <a:srgbClr val="555656"/>
                          </a:solidFill>
                          <a:effectLst/>
                          <a:latin typeface="Arial" panose="020B0604020202020204" pitchFamily="34" charset="0"/>
                        </a:rPr>
                        <a:t>4.6%</a:t>
                      </a:r>
                    </a:p>
                  </a:txBody>
                  <a:tcPr marL="7401" marR="7401" marT="740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90288994"/>
                  </a:ext>
                </a:extLst>
              </a:tr>
              <a:tr h="207690">
                <a:tc>
                  <a:txBody>
                    <a:bodyPr/>
                    <a:lstStyle/>
                    <a:p>
                      <a:pPr algn="r" fontAlgn="ctr"/>
                      <a:r>
                        <a:rPr lang="en-US" sz="900" b="0" i="0" u="none" strike="noStrike">
                          <a:solidFill>
                            <a:srgbClr val="535555"/>
                          </a:solidFill>
                          <a:effectLst/>
                          <a:latin typeface="Arial" panose="020B0604020202020204" pitchFamily="34" charset="0"/>
                        </a:rPr>
                        <a:t>Benefits</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9,328,890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10,246,544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11,206,825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960,281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1" u="none" strike="noStrike">
                          <a:solidFill>
                            <a:srgbClr val="555656"/>
                          </a:solidFill>
                          <a:effectLst/>
                          <a:latin typeface="Arial" panose="020B0604020202020204" pitchFamily="34" charset="0"/>
                        </a:rPr>
                        <a:t>9.4%</a:t>
                      </a:r>
                    </a:p>
                  </a:txBody>
                  <a:tcPr marL="7401" marR="7401" marT="740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7378764"/>
                  </a:ext>
                </a:extLst>
              </a:tr>
              <a:tr h="207690">
                <a:tc>
                  <a:txBody>
                    <a:bodyPr/>
                    <a:lstStyle/>
                    <a:p>
                      <a:pPr algn="r" fontAlgn="ctr"/>
                      <a:r>
                        <a:rPr lang="en-US" sz="900" b="1" i="0" u="none" strike="noStrike">
                          <a:solidFill>
                            <a:srgbClr val="535555"/>
                          </a:solidFill>
                          <a:effectLst/>
                          <a:latin typeface="Arial" panose="020B0604020202020204" pitchFamily="34" charset="0"/>
                        </a:rPr>
                        <a:t>TOTAL SALARIES &amp; BENEFITS</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$30,535,981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$32,928,899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$34,939,475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$2,010,576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1" u="none" strike="noStrike">
                          <a:solidFill>
                            <a:srgbClr val="555656"/>
                          </a:solidFill>
                          <a:effectLst/>
                          <a:latin typeface="Arial" panose="020B0604020202020204" pitchFamily="34" charset="0"/>
                        </a:rPr>
                        <a:t>6.1%</a:t>
                      </a:r>
                    </a:p>
                  </a:txBody>
                  <a:tcPr marL="7401" marR="7401" marT="74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1793456"/>
                  </a:ext>
                </a:extLst>
              </a:tr>
              <a:tr h="176377">
                <a:tc>
                  <a:txBody>
                    <a:bodyPr/>
                    <a:lstStyle/>
                    <a:p>
                      <a:pPr algn="l" fontAlgn="b"/>
                      <a:r>
                        <a:rPr lang="en-US" sz="900" b="0" i="0" u="none" strike="noStrike">
                          <a:solidFill>
                            <a:srgbClr val="535555"/>
                          </a:solidFill>
                          <a:effectLst/>
                          <a:latin typeface="Arial" panose="020B0604020202020204" pitchFamily="34" charset="0"/>
                        </a:rPr>
                        <a:t> </a:t>
                      </a:r>
                    </a:p>
                  </a:txBody>
                  <a:tcPr marL="7401" marR="7401" marT="740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a:noFill/>
                    </a:lnB>
                    <a:solidFill>
                      <a:srgbClr val="FFFFFF"/>
                    </a:solidFill>
                  </a:tcPr>
                </a:tc>
                <a:tc>
                  <a:txBody>
                    <a:bodyPr/>
                    <a:lstStyle/>
                    <a:p>
                      <a:pPr algn="l" fontAlgn="b"/>
                      <a:r>
                        <a:rPr lang="en-US" sz="900" b="0" i="1" u="none" strike="noStrike">
                          <a:solidFill>
                            <a:srgbClr val="555656"/>
                          </a:solidFill>
                          <a:effectLst/>
                          <a:latin typeface="Arial" panose="020B0604020202020204" pitchFamily="34" charset="0"/>
                        </a:rPr>
                        <a:t> </a:t>
                      </a:r>
                    </a:p>
                  </a:txBody>
                  <a:tcPr marL="7401" marR="7401" marT="74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88790503"/>
                  </a:ext>
                </a:extLst>
              </a:tr>
              <a:tr h="207690">
                <a:tc>
                  <a:txBody>
                    <a:bodyPr/>
                    <a:lstStyle/>
                    <a:p>
                      <a:pPr algn="r" fontAlgn="ctr"/>
                      <a:r>
                        <a:rPr lang="en-US" sz="900" b="0" i="0" u="none" strike="noStrike">
                          <a:solidFill>
                            <a:srgbClr val="535555"/>
                          </a:solidFill>
                          <a:effectLst/>
                          <a:latin typeface="Arial" panose="020B0604020202020204" pitchFamily="34" charset="0"/>
                        </a:rPr>
                        <a:t>Supplies, Resources, &amp; Non-Cap</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$2,147,706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$2,249,574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$2,187,536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dirty="0">
                          <a:solidFill>
                            <a:srgbClr val="FF0000"/>
                          </a:solidFill>
                          <a:effectLst/>
                          <a:latin typeface="Arial" panose="020B0604020202020204" pitchFamily="34" charset="0"/>
                        </a:rPr>
                        <a:t>($62,038)</a:t>
                      </a:r>
                    </a:p>
                  </a:txBody>
                  <a:tcPr marL="7401" marR="7401" marT="7401" marB="0" anchor="ctr">
                    <a:lnL>
                      <a:noFill/>
                    </a:lnL>
                    <a:lnR>
                      <a:noFill/>
                    </a:lnR>
                    <a:lnT>
                      <a:noFill/>
                    </a:lnT>
                    <a:lnB>
                      <a:noFill/>
                    </a:lnB>
                    <a:solidFill>
                      <a:srgbClr val="FFFFFF"/>
                    </a:solidFill>
                  </a:tcPr>
                </a:tc>
                <a:tc>
                  <a:txBody>
                    <a:bodyPr/>
                    <a:lstStyle/>
                    <a:p>
                      <a:pPr algn="r" fontAlgn="ctr"/>
                      <a:r>
                        <a:rPr lang="en-US" sz="900" b="0" i="1" u="none" strike="noStrike" dirty="0">
                          <a:solidFill>
                            <a:srgbClr val="FF0000"/>
                          </a:solidFill>
                          <a:effectLst/>
                          <a:latin typeface="Arial" panose="020B0604020202020204" pitchFamily="34" charset="0"/>
                        </a:rPr>
                        <a:t>(2.8%)</a:t>
                      </a:r>
                    </a:p>
                  </a:txBody>
                  <a:tcPr marL="7401" marR="7401" marT="740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45170716"/>
                  </a:ext>
                </a:extLst>
              </a:tr>
              <a:tr h="207690">
                <a:tc>
                  <a:txBody>
                    <a:bodyPr/>
                    <a:lstStyle/>
                    <a:p>
                      <a:pPr algn="r" fontAlgn="ctr"/>
                      <a:r>
                        <a:rPr lang="en-US" sz="900" b="0" i="0" u="none" strike="noStrike">
                          <a:solidFill>
                            <a:srgbClr val="535555"/>
                          </a:solidFill>
                          <a:effectLst/>
                          <a:latin typeface="Arial" panose="020B0604020202020204" pitchFamily="34" charset="0"/>
                        </a:rPr>
                        <a:t>Purchased Services</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4,339,706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4,864,338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5,531,463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667,125 </a:t>
                      </a:r>
                    </a:p>
                  </a:txBody>
                  <a:tcPr marL="7401" marR="7401" marT="7401" marB="0" anchor="ctr">
                    <a:lnL>
                      <a:noFill/>
                    </a:lnL>
                    <a:lnR>
                      <a:noFill/>
                    </a:lnR>
                    <a:lnT>
                      <a:noFill/>
                    </a:lnT>
                    <a:lnB>
                      <a:noFill/>
                    </a:lnB>
                    <a:solidFill>
                      <a:srgbClr val="FFFFFF"/>
                    </a:solidFill>
                  </a:tcPr>
                </a:tc>
                <a:tc>
                  <a:txBody>
                    <a:bodyPr/>
                    <a:lstStyle/>
                    <a:p>
                      <a:pPr algn="r" fontAlgn="ctr"/>
                      <a:r>
                        <a:rPr lang="en-US" sz="900" b="0" i="1" u="none" strike="noStrike">
                          <a:solidFill>
                            <a:srgbClr val="555656"/>
                          </a:solidFill>
                          <a:effectLst/>
                          <a:latin typeface="Arial" panose="020B0604020202020204" pitchFamily="34" charset="0"/>
                        </a:rPr>
                        <a:t>13.7%</a:t>
                      </a:r>
                    </a:p>
                  </a:txBody>
                  <a:tcPr marL="7401" marR="7401" marT="740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4848522"/>
                  </a:ext>
                </a:extLst>
              </a:tr>
              <a:tr h="207690">
                <a:tc>
                  <a:txBody>
                    <a:bodyPr/>
                    <a:lstStyle/>
                    <a:p>
                      <a:pPr algn="r" fontAlgn="ctr"/>
                      <a:r>
                        <a:rPr lang="en-US" sz="900" b="0" i="0" u="none" strike="noStrike">
                          <a:solidFill>
                            <a:srgbClr val="535555"/>
                          </a:solidFill>
                          <a:effectLst/>
                          <a:latin typeface="Arial" panose="020B0604020202020204" pitchFamily="34" charset="0"/>
                        </a:rPr>
                        <a:t>Travel</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107,249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75,900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70,450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dirty="0">
                          <a:solidFill>
                            <a:srgbClr val="FF0000"/>
                          </a:solidFill>
                          <a:effectLst/>
                          <a:latin typeface="Arial" panose="020B0604020202020204" pitchFamily="34" charset="0"/>
                        </a:rPr>
                        <a:t>(5,450)</a:t>
                      </a:r>
                    </a:p>
                  </a:txBody>
                  <a:tcPr marL="7401" marR="7401" marT="7401" marB="0" anchor="ctr">
                    <a:lnL>
                      <a:noFill/>
                    </a:lnL>
                    <a:lnR>
                      <a:noFill/>
                    </a:lnR>
                    <a:lnT>
                      <a:noFill/>
                    </a:lnT>
                    <a:lnB>
                      <a:noFill/>
                    </a:lnB>
                    <a:solidFill>
                      <a:srgbClr val="FFFFFF"/>
                    </a:solidFill>
                  </a:tcPr>
                </a:tc>
                <a:tc>
                  <a:txBody>
                    <a:bodyPr/>
                    <a:lstStyle/>
                    <a:p>
                      <a:pPr algn="r" fontAlgn="ctr"/>
                      <a:r>
                        <a:rPr lang="en-US" sz="900" b="0" i="1" u="none" strike="noStrike" dirty="0">
                          <a:solidFill>
                            <a:srgbClr val="FF0000"/>
                          </a:solidFill>
                          <a:effectLst/>
                          <a:latin typeface="Arial" panose="020B0604020202020204" pitchFamily="34" charset="0"/>
                        </a:rPr>
                        <a:t>(7.2%)</a:t>
                      </a:r>
                    </a:p>
                  </a:txBody>
                  <a:tcPr marL="7401" marR="7401" marT="740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17979496"/>
                  </a:ext>
                </a:extLst>
              </a:tr>
              <a:tr h="207690">
                <a:tc>
                  <a:txBody>
                    <a:bodyPr/>
                    <a:lstStyle/>
                    <a:p>
                      <a:pPr algn="r" fontAlgn="ctr"/>
                      <a:r>
                        <a:rPr lang="en-US" sz="900" b="0" i="0" u="none" strike="noStrike">
                          <a:solidFill>
                            <a:srgbClr val="535555"/>
                          </a:solidFill>
                          <a:effectLst/>
                          <a:latin typeface="Arial" panose="020B0604020202020204" pitchFamily="34" charset="0"/>
                        </a:rPr>
                        <a:t>Capital Outlay</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62,073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0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0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0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1" u="none" strike="noStrike">
                          <a:solidFill>
                            <a:srgbClr val="555656"/>
                          </a:solidFill>
                          <a:effectLst/>
                          <a:latin typeface="Arial" panose="020B0604020202020204" pitchFamily="34" charset="0"/>
                        </a:rPr>
                        <a:t>0.0%</a:t>
                      </a:r>
                    </a:p>
                  </a:txBody>
                  <a:tcPr marL="7401" marR="7401" marT="740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9015"/>
                  </a:ext>
                </a:extLst>
              </a:tr>
              <a:tr h="207690">
                <a:tc>
                  <a:txBody>
                    <a:bodyPr/>
                    <a:lstStyle/>
                    <a:p>
                      <a:pPr algn="r" fontAlgn="ctr"/>
                      <a:r>
                        <a:rPr lang="en-US" sz="900" b="1" i="0" u="none" strike="noStrike">
                          <a:solidFill>
                            <a:srgbClr val="535555"/>
                          </a:solidFill>
                          <a:effectLst/>
                          <a:latin typeface="Arial" panose="020B0604020202020204" pitchFamily="34" charset="0"/>
                        </a:rPr>
                        <a:t>TOTAL ALL OTHER </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$6,656,735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$7,189,812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$7,789,449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$599,637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1" u="none" strike="noStrike">
                          <a:solidFill>
                            <a:srgbClr val="555656"/>
                          </a:solidFill>
                          <a:effectLst/>
                          <a:latin typeface="Arial" panose="020B0604020202020204" pitchFamily="34" charset="0"/>
                        </a:rPr>
                        <a:t>8.3%</a:t>
                      </a:r>
                    </a:p>
                  </a:txBody>
                  <a:tcPr marL="7401" marR="7401" marT="74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1339541"/>
                  </a:ext>
                </a:extLst>
              </a:tr>
              <a:tr h="189630">
                <a:tc>
                  <a:txBody>
                    <a:bodyPr/>
                    <a:lstStyle/>
                    <a:p>
                      <a:pPr algn="l" fontAlgn="b"/>
                      <a:r>
                        <a:rPr lang="en-US" sz="900" b="0" i="0" u="none" strike="noStrike">
                          <a:solidFill>
                            <a:srgbClr val="535555"/>
                          </a:solidFill>
                          <a:effectLst/>
                          <a:latin typeface="Arial" panose="020B0604020202020204" pitchFamily="34" charset="0"/>
                        </a:rPr>
                        <a:t> </a:t>
                      </a:r>
                    </a:p>
                  </a:txBody>
                  <a:tcPr marL="7401" marR="7401" marT="740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1" u="none" strike="noStrike">
                          <a:solidFill>
                            <a:srgbClr val="555656"/>
                          </a:solidFill>
                          <a:effectLst/>
                          <a:latin typeface="Arial" panose="020B0604020202020204" pitchFamily="34" charset="0"/>
                        </a:rPr>
                        <a:t> </a:t>
                      </a:r>
                    </a:p>
                  </a:txBody>
                  <a:tcPr marL="7401" marR="7401" marT="74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1644743"/>
                  </a:ext>
                </a:extLst>
              </a:tr>
              <a:tr h="207690">
                <a:tc>
                  <a:txBody>
                    <a:bodyPr/>
                    <a:lstStyle/>
                    <a:p>
                      <a:pPr algn="r" fontAlgn="ctr"/>
                      <a:r>
                        <a:rPr lang="en-US" sz="900" b="1" i="0" u="none" strike="noStrike" dirty="0">
                          <a:solidFill>
                            <a:srgbClr val="535555"/>
                          </a:solidFill>
                          <a:effectLst/>
                          <a:latin typeface="Arial" panose="020B0604020202020204" pitchFamily="34" charset="0"/>
                        </a:rPr>
                        <a:t>TOTAL EXPENDITURES</a:t>
                      </a:r>
                    </a:p>
                  </a:txBody>
                  <a:tcPr marL="7401" marR="7401" marT="7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$37,192,715 </a:t>
                      </a:r>
                    </a:p>
                  </a:txBody>
                  <a:tcPr marL="7401" marR="7401" marT="74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$40,118,711 </a:t>
                      </a:r>
                    </a:p>
                  </a:txBody>
                  <a:tcPr marL="7401" marR="7401" marT="7401"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$42,728,924 </a:t>
                      </a:r>
                    </a:p>
                  </a:txBody>
                  <a:tcPr marL="7401" marR="7401" marT="7401"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$2,610,213 </a:t>
                      </a:r>
                    </a:p>
                  </a:txBody>
                  <a:tcPr marL="7401" marR="7401" marT="7401"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1" u="none" strike="noStrike" dirty="0">
                          <a:solidFill>
                            <a:srgbClr val="555656"/>
                          </a:solidFill>
                          <a:effectLst/>
                          <a:latin typeface="Arial" panose="020B0604020202020204" pitchFamily="34" charset="0"/>
                        </a:rPr>
                        <a:t>6.5%</a:t>
                      </a:r>
                    </a:p>
                  </a:txBody>
                  <a:tcPr marL="7401" marR="7401" marT="74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7854306"/>
                  </a:ext>
                </a:extLst>
              </a:tr>
            </a:tbl>
          </a:graphicData>
        </a:graphic>
      </p:graphicFrame>
      <p:sp>
        <p:nvSpPr>
          <p:cNvPr id="5" name="TextBox 4">
            <a:extLst>
              <a:ext uri="{FF2B5EF4-FFF2-40B4-BE49-F238E27FC236}">
                <a16:creationId xmlns:a16="http://schemas.microsoft.com/office/drawing/2014/main" id="{81953F7A-21CC-4180-97B5-32808CF26910}"/>
              </a:ext>
            </a:extLst>
          </p:cNvPr>
          <p:cNvSpPr txBox="1"/>
          <p:nvPr/>
        </p:nvSpPr>
        <p:spPr>
          <a:xfrm>
            <a:off x="762000" y="5334000"/>
            <a:ext cx="7772400" cy="461665"/>
          </a:xfrm>
          <a:prstGeom prst="rect">
            <a:avLst/>
          </a:prstGeom>
          <a:noFill/>
        </p:spPr>
        <p:txBody>
          <a:bodyPr wrap="square" rtlCol="0">
            <a:spAutoFit/>
          </a:bodyPr>
          <a:lstStyle/>
          <a:p>
            <a:r>
              <a:rPr lang="en-US" sz="800" dirty="0"/>
              <a:t>Slide shows increases from budget year to budget year.  Increases in Salaries include negotiated increases, cost of living adjustments and small increase in staffing.  Benefit increase is due to change in benefits (SEBB) which started January 2020, resulting in large increase (will give more detail).  Large increase in Purchased services due mostly to increased budget for Special Education services, insurance and software costs.</a:t>
            </a:r>
          </a:p>
        </p:txBody>
      </p:sp>
    </p:spTree>
    <p:extLst>
      <p:ext uri="{BB962C8B-B14F-4D97-AF65-F5344CB8AC3E}">
        <p14:creationId xmlns:p14="http://schemas.microsoft.com/office/powerpoint/2010/main" val="57349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E00C-9BA9-4673-8EF7-D1EACB9139C0}"/>
              </a:ext>
            </a:extLst>
          </p:cNvPr>
          <p:cNvSpPr>
            <a:spLocks noGrp="1"/>
          </p:cNvSpPr>
          <p:nvPr>
            <p:ph type="title"/>
          </p:nvPr>
        </p:nvSpPr>
        <p:spPr/>
        <p:txBody>
          <a:bodyPr/>
          <a:lstStyle/>
          <a:p>
            <a:pPr algn="ctr"/>
            <a:r>
              <a:rPr lang="en-US" sz="2000" dirty="0"/>
              <a:t>WA School Funding</a:t>
            </a:r>
            <a:br>
              <a:rPr lang="en-US" sz="2000" dirty="0"/>
            </a:br>
            <a:r>
              <a:rPr lang="en-US" sz="2000" dirty="0"/>
              <a:t>Funds</a:t>
            </a:r>
          </a:p>
        </p:txBody>
      </p:sp>
      <p:sp>
        <p:nvSpPr>
          <p:cNvPr id="3" name="Content Placeholder 2">
            <a:extLst>
              <a:ext uri="{FF2B5EF4-FFF2-40B4-BE49-F238E27FC236}">
                <a16:creationId xmlns:a16="http://schemas.microsoft.com/office/drawing/2014/main" id="{C73925EC-E4C7-440C-B249-42776A06DAA6}"/>
              </a:ext>
            </a:extLst>
          </p:cNvPr>
          <p:cNvSpPr>
            <a:spLocks noGrp="1"/>
          </p:cNvSpPr>
          <p:nvPr>
            <p:ph idx="1"/>
          </p:nvPr>
        </p:nvSpPr>
        <p:spPr>
          <a:xfrm>
            <a:off x="533400" y="2489201"/>
            <a:ext cx="8077200" cy="4140199"/>
          </a:xfrm>
        </p:spPr>
        <p:txBody>
          <a:bodyPr>
            <a:normAutofit fontScale="85000" lnSpcReduction="20000"/>
          </a:bodyPr>
          <a:lstStyle/>
          <a:p>
            <a:r>
              <a:rPr lang="en-US" dirty="0"/>
              <a:t>School accounting requires separate and distinct funds to account for revenues and expenditures</a:t>
            </a:r>
          </a:p>
          <a:p>
            <a:pPr lvl="1"/>
            <a:r>
              <a:rPr lang="en-US" dirty="0"/>
              <a:t>General Fund – all operating revenues and expenditures of the district</a:t>
            </a:r>
          </a:p>
          <a:p>
            <a:pPr lvl="1"/>
            <a:r>
              <a:rPr lang="en-US" dirty="0"/>
              <a:t>Capital Projects Fund – revenues consist of bond proceeds, impact fees, funds transferred from GF, contributions from the KWRL districts and ESSER Funds.  Expenditures include large projects, such as new buildings, property, roof replacements, portables, HVAC upgrades and KWRL projects.</a:t>
            </a:r>
          </a:p>
          <a:p>
            <a:pPr lvl="1"/>
            <a:r>
              <a:rPr lang="en-US" dirty="0"/>
              <a:t>Debt Service Fund – all debt is paid from this fund.  We only have bond debt, so the revenues are made up of property taxes and investment earnings.  Expenditures are for bond principle and interest.</a:t>
            </a:r>
          </a:p>
          <a:p>
            <a:pPr lvl="1"/>
            <a:r>
              <a:rPr lang="en-US" dirty="0"/>
              <a:t>ASB Fund – called a special revenue fund this fund has special rules that allow schools to raise funds for student use.  However, the funds still belong to the district (not the students).</a:t>
            </a:r>
          </a:p>
          <a:p>
            <a:pPr lvl="1"/>
            <a:r>
              <a:rPr lang="en-US" dirty="0"/>
              <a:t>Transportation Vehicle Fund – can only be used for purchasing buses.  Revenues consist of contributions from KWRL districts and state depreciation funds.</a:t>
            </a:r>
          </a:p>
          <a:p>
            <a:pPr lvl="1"/>
            <a:r>
              <a:rPr lang="en-US" dirty="0"/>
              <a:t>Trust Fund – fund also has different accounting rules than the other funds.  Scholarship donations and interest earnings are deposited to the fund and student scholarships are paid.</a:t>
            </a:r>
          </a:p>
          <a:p>
            <a:pPr lvl="1"/>
            <a:endParaRPr lang="en-US" dirty="0"/>
          </a:p>
        </p:txBody>
      </p:sp>
    </p:spTree>
    <p:extLst>
      <p:ext uri="{BB962C8B-B14F-4D97-AF65-F5344CB8AC3E}">
        <p14:creationId xmlns:p14="http://schemas.microsoft.com/office/powerpoint/2010/main" val="1410794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73F4-57C3-4D40-ACEB-486E8A5C32EF}"/>
              </a:ext>
            </a:extLst>
          </p:cNvPr>
          <p:cNvSpPr>
            <a:spLocks noGrp="1"/>
          </p:cNvSpPr>
          <p:nvPr>
            <p:ph type="title"/>
          </p:nvPr>
        </p:nvSpPr>
        <p:spPr/>
        <p:txBody>
          <a:bodyPr/>
          <a:lstStyle/>
          <a:p>
            <a:pPr algn="ctr"/>
            <a:r>
              <a:rPr lang="en-US" sz="1600" dirty="0">
                <a:solidFill>
                  <a:prstClr val="white"/>
                </a:solidFill>
              </a:rPr>
              <a:t>20-21 Budget</a:t>
            </a:r>
            <a:br>
              <a:rPr lang="en-US" sz="1600" dirty="0">
                <a:solidFill>
                  <a:prstClr val="white"/>
                </a:solidFill>
              </a:rPr>
            </a:br>
            <a:r>
              <a:rPr lang="en-US" sz="1600" dirty="0">
                <a:solidFill>
                  <a:prstClr val="white"/>
                </a:solidFill>
              </a:rPr>
              <a:t>19-20 Budget to 20-21 Budget Comparison – By Program</a:t>
            </a:r>
            <a:endParaRPr lang="en-US" dirty="0"/>
          </a:p>
        </p:txBody>
      </p:sp>
      <p:graphicFrame>
        <p:nvGraphicFramePr>
          <p:cNvPr id="4" name="Content Placeholder 3">
            <a:extLst>
              <a:ext uri="{FF2B5EF4-FFF2-40B4-BE49-F238E27FC236}">
                <a16:creationId xmlns:a16="http://schemas.microsoft.com/office/drawing/2014/main" id="{6BA54F06-475A-4B9F-91E1-04303CDD541E}"/>
              </a:ext>
            </a:extLst>
          </p:cNvPr>
          <p:cNvGraphicFramePr>
            <a:graphicFrameLocks noGrp="1"/>
          </p:cNvGraphicFramePr>
          <p:nvPr>
            <p:ph idx="1"/>
            <p:extLst>
              <p:ext uri="{D42A27DB-BD31-4B8C-83A1-F6EECF244321}">
                <p14:modId xmlns:p14="http://schemas.microsoft.com/office/powerpoint/2010/main" val="2322463587"/>
              </p:ext>
            </p:extLst>
          </p:nvPr>
        </p:nvGraphicFramePr>
        <p:xfrm>
          <a:off x="866775" y="2286001"/>
          <a:ext cx="7362824" cy="2667007"/>
        </p:xfrm>
        <a:graphic>
          <a:graphicData uri="http://schemas.openxmlformats.org/drawingml/2006/table">
            <a:tbl>
              <a:tblPr/>
              <a:tblGrid>
                <a:gridCol w="2169978">
                  <a:extLst>
                    <a:ext uri="{9D8B030D-6E8A-4147-A177-3AD203B41FA5}">
                      <a16:colId xmlns:a16="http://schemas.microsoft.com/office/drawing/2014/main" val="2016290494"/>
                    </a:ext>
                  </a:extLst>
                </a:gridCol>
                <a:gridCol w="1140916">
                  <a:extLst>
                    <a:ext uri="{9D8B030D-6E8A-4147-A177-3AD203B41FA5}">
                      <a16:colId xmlns:a16="http://schemas.microsoft.com/office/drawing/2014/main" val="667374071"/>
                    </a:ext>
                  </a:extLst>
                </a:gridCol>
                <a:gridCol w="1140916">
                  <a:extLst>
                    <a:ext uri="{9D8B030D-6E8A-4147-A177-3AD203B41FA5}">
                      <a16:colId xmlns:a16="http://schemas.microsoft.com/office/drawing/2014/main" val="829131664"/>
                    </a:ext>
                  </a:extLst>
                </a:gridCol>
                <a:gridCol w="1140916">
                  <a:extLst>
                    <a:ext uri="{9D8B030D-6E8A-4147-A177-3AD203B41FA5}">
                      <a16:colId xmlns:a16="http://schemas.microsoft.com/office/drawing/2014/main" val="2561203142"/>
                    </a:ext>
                  </a:extLst>
                </a:gridCol>
                <a:gridCol w="1140916">
                  <a:extLst>
                    <a:ext uri="{9D8B030D-6E8A-4147-A177-3AD203B41FA5}">
                      <a16:colId xmlns:a16="http://schemas.microsoft.com/office/drawing/2014/main" val="940656070"/>
                    </a:ext>
                  </a:extLst>
                </a:gridCol>
                <a:gridCol w="629182">
                  <a:extLst>
                    <a:ext uri="{9D8B030D-6E8A-4147-A177-3AD203B41FA5}">
                      <a16:colId xmlns:a16="http://schemas.microsoft.com/office/drawing/2014/main" val="2580164861"/>
                    </a:ext>
                  </a:extLst>
                </a:gridCol>
              </a:tblGrid>
              <a:tr h="278483">
                <a:tc>
                  <a:txBody>
                    <a:bodyPr/>
                    <a:lstStyle/>
                    <a:p>
                      <a:pPr algn="l" fontAlgn="b"/>
                      <a:r>
                        <a:rPr lang="en-US" sz="800" b="0" i="0" u="none" strike="noStrike">
                          <a:solidFill>
                            <a:srgbClr val="003F5F"/>
                          </a:solidFill>
                          <a:effectLst/>
                          <a:latin typeface="Arial" panose="020B0604020202020204" pitchFamily="34" charset="0"/>
                        </a:rPr>
                        <a:t> </a:t>
                      </a:r>
                    </a:p>
                  </a:txBody>
                  <a:tcPr marL="7232" marR="7232" marT="7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solidFill>
                            <a:srgbClr val="FFFFFF"/>
                          </a:solidFill>
                          <a:effectLst/>
                          <a:latin typeface="Arial" panose="020B0604020202020204" pitchFamily="34" charset="0"/>
                        </a:rPr>
                        <a:t>AUDITED</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800" b="1" i="0" u="none" strike="noStrike">
                          <a:solidFill>
                            <a:srgbClr val="FFFFFF"/>
                          </a:solidFill>
                          <a:effectLst/>
                          <a:latin typeface="Arial" panose="020B0604020202020204" pitchFamily="34" charset="0"/>
                        </a:rPr>
                        <a:t>BUDGET</a:t>
                      </a:r>
                    </a:p>
                  </a:txBody>
                  <a:tcPr marL="7232" marR="7232" marT="723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262729"/>
                    </a:solidFill>
                  </a:tcPr>
                </a:tc>
                <a:tc>
                  <a:txBody>
                    <a:bodyPr/>
                    <a:lstStyle/>
                    <a:p>
                      <a:pPr algn="ctr" fontAlgn="ctr"/>
                      <a:r>
                        <a:rPr lang="en-US" sz="800" b="1" i="0" u="none" strike="noStrike">
                          <a:solidFill>
                            <a:srgbClr val="FFFFFF"/>
                          </a:solidFill>
                          <a:effectLst/>
                          <a:latin typeface="Arial" panose="020B0604020202020204" pitchFamily="34" charset="0"/>
                        </a:rPr>
                        <a:t>PROPOSED</a:t>
                      </a: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solidFill>
                      <a:srgbClr val="0093FC"/>
                    </a:solidFill>
                  </a:tcPr>
                </a:tc>
                <a:tc>
                  <a:txBody>
                    <a:bodyPr/>
                    <a:lstStyle/>
                    <a:p>
                      <a:pPr algn="ctr" fontAlgn="ctr"/>
                      <a:r>
                        <a:rPr lang="en-US" sz="800" b="1" i="0" u="none" strike="noStrike">
                          <a:solidFill>
                            <a:srgbClr val="FFFFFF"/>
                          </a:solidFill>
                          <a:effectLst/>
                          <a:latin typeface="Arial" panose="020B0604020202020204" pitchFamily="34" charset="0"/>
                        </a:rPr>
                        <a:t> </a:t>
                      </a: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800" b="1" i="1" u="none" strike="noStrike">
                          <a:solidFill>
                            <a:srgbClr val="FFFFFF"/>
                          </a:solidFill>
                          <a:effectLst/>
                          <a:latin typeface="Arial" panose="020B0604020202020204" pitchFamily="34" charset="0"/>
                        </a:rPr>
                        <a:t> </a:t>
                      </a:r>
                    </a:p>
                  </a:txBody>
                  <a:tcPr marL="7232" marR="7232" marT="723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extLst>
                  <a:ext uri="{0D108BD9-81ED-4DB2-BD59-A6C34878D82A}">
                    <a16:rowId xmlns:a16="http://schemas.microsoft.com/office/drawing/2014/main" val="3054545062"/>
                  </a:ext>
                </a:extLst>
              </a:tr>
              <a:tr h="278483">
                <a:tc>
                  <a:txBody>
                    <a:bodyPr/>
                    <a:lstStyle/>
                    <a:p>
                      <a:pPr algn="r" fontAlgn="b"/>
                      <a:r>
                        <a:rPr lang="en-US" sz="800" b="1" i="0" u="none" strike="noStrike">
                          <a:solidFill>
                            <a:srgbClr val="003F5F"/>
                          </a:solidFill>
                          <a:effectLst/>
                          <a:latin typeface="Arial" panose="020B0604020202020204" pitchFamily="34" charset="0"/>
                        </a:rPr>
                        <a:t> </a:t>
                      </a:r>
                    </a:p>
                  </a:txBody>
                  <a:tcPr marL="7232" marR="7232" marT="7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FFFFFF"/>
                          </a:solidFill>
                          <a:effectLst/>
                          <a:latin typeface="Arial" panose="020B0604020202020204" pitchFamily="34" charset="0"/>
                        </a:rPr>
                        <a:t>2019</a:t>
                      </a:r>
                    </a:p>
                  </a:txBody>
                  <a:tcPr marL="7232" marR="7232" marT="7232" marB="0" anchor="b">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800" b="1" i="0" u="none" strike="noStrike">
                          <a:solidFill>
                            <a:srgbClr val="FFFFFF"/>
                          </a:solidFill>
                          <a:effectLst/>
                          <a:latin typeface="Arial" panose="020B0604020202020204" pitchFamily="34" charset="0"/>
                        </a:rPr>
                        <a:t>2020</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solidFill>
                      <a:srgbClr val="262729"/>
                    </a:solidFill>
                  </a:tcPr>
                </a:tc>
                <a:tc>
                  <a:txBody>
                    <a:bodyPr/>
                    <a:lstStyle/>
                    <a:p>
                      <a:pPr algn="ctr" fontAlgn="ctr"/>
                      <a:r>
                        <a:rPr lang="en-US" sz="800" b="1" i="0" u="none" strike="noStrike">
                          <a:solidFill>
                            <a:srgbClr val="FFFFFF"/>
                          </a:solidFill>
                          <a:effectLst/>
                          <a:latin typeface="Arial" panose="020B0604020202020204" pitchFamily="34" charset="0"/>
                        </a:rPr>
                        <a:t>2021</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solidFill>
                      <a:srgbClr val="0093FC"/>
                    </a:solidFill>
                  </a:tcPr>
                </a:tc>
                <a:tc>
                  <a:txBody>
                    <a:bodyPr/>
                    <a:lstStyle/>
                    <a:p>
                      <a:pPr algn="ctr" fontAlgn="ctr"/>
                      <a:r>
                        <a:rPr lang="en-US" sz="800" b="1" i="0" u="none" strike="noStrike">
                          <a:solidFill>
                            <a:srgbClr val="FFFFFF"/>
                          </a:solidFill>
                          <a:effectLst/>
                          <a:latin typeface="Arial" panose="020B0604020202020204" pitchFamily="34" charset="0"/>
                        </a:rPr>
                        <a:t>$ ∆</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800" b="1" i="0" u="none" strike="noStrike">
                          <a:solidFill>
                            <a:srgbClr val="FFFFFF"/>
                          </a:solidFill>
                          <a:effectLst/>
                          <a:latin typeface="Arial" panose="020B0604020202020204" pitchFamily="34" charset="0"/>
                        </a:rPr>
                        <a:t>% ∆</a:t>
                      </a:r>
                    </a:p>
                  </a:txBody>
                  <a:tcPr marL="7232" marR="7232" marT="723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17271"/>
                    </a:solidFill>
                  </a:tcPr>
                </a:tc>
                <a:extLst>
                  <a:ext uri="{0D108BD9-81ED-4DB2-BD59-A6C34878D82A}">
                    <a16:rowId xmlns:a16="http://schemas.microsoft.com/office/drawing/2014/main" val="1286282880"/>
                  </a:ext>
                </a:extLst>
              </a:tr>
              <a:tr h="224929">
                <a:tc>
                  <a:txBody>
                    <a:bodyPr/>
                    <a:lstStyle/>
                    <a:p>
                      <a:pPr algn="r" fontAlgn="ctr"/>
                      <a:r>
                        <a:rPr lang="en-US" sz="800" b="1" i="0" u="none" strike="noStrike">
                          <a:solidFill>
                            <a:srgbClr val="555656"/>
                          </a:solidFill>
                          <a:effectLst/>
                          <a:latin typeface="Arial" panose="020B0604020202020204" pitchFamily="34" charset="0"/>
                        </a:rPr>
                        <a:t>EXPENDITURES</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800" b="0" i="0" u="none" strike="noStrike">
                        <a:solidFill>
                          <a:srgbClr val="555656"/>
                        </a:solidFill>
                        <a:effectLst/>
                        <a:latin typeface="Arial" panose="020B0604020202020204" pitchFamily="34" charset="0"/>
                      </a:endParaRP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dirty="0">
                        <a:solidFill>
                          <a:srgbClr val="555656"/>
                        </a:solidFill>
                        <a:effectLst/>
                        <a:latin typeface="Arial" panose="020B0604020202020204" pitchFamily="34" charset="0"/>
                      </a:endParaRP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1" u="none" strike="noStrike">
                        <a:solidFill>
                          <a:srgbClr val="555656"/>
                        </a:solidFill>
                        <a:effectLst/>
                        <a:latin typeface="Arial" panose="020B0604020202020204" pitchFamily="34" charset="0"/>
                      </a:endParaRP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1" u="none" strike="noStrike">
                        <a:solidFill>
                          <a:srgbClr val="555656"/>
                        </a:solidFill>
                        <a:effectLst/>
                        <a:latin typeface="Arial" panose="020B0604020202020204" pitchFamily="34" charset="0"/>
                      </a:endParaRP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0" i="1" u="none" strike="noStrike">
                          <a:solidFill>
                            <a:srgbClr val="555656"/>
                          </a:solidFill>
                          <a:effectLst/>
                          <a:latin typeface="Arial" panose="020B0604020202020204" pitchFamily="34" charset="0"/>
                        </a:rPr>
                        <a:t> </a:t>
                      </a:r>
                    </a:p>
                  </a:txBody>
                  <a:tcPr marL="7232" marR="7232" marT="723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64209259"/>
                  </a:ext>
                </a:extLst>
              </a:tr>
              <a:tr h="235639">
                <a:tc>
                  <a:txBody>
                    <a:bodyPr/>
                    <a:lstStyle/>
                    <a:p>
                      <a:pPr algn="r" fontAlgn="ctr"/>
                      <a:r>
                        <a:rPr lang="en-US" sz="800" b="0" i="0" u="none" strike="noStrike">
                          <a:solidFill>
                            <a:srgbClr val="555656"/>
                          </a:solidFill>
                          <a:effectLst/>
                          <a:latin typeface="Arial" panose="020B0604020202020204" pitchFamily="34" charset="0"/>
                        </a:rPr>
                        <a:t>Regular Instruction</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$17,524,510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$18,763,416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$19,251,663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$488,247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2.6%</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2065530"/>
                  </a:ext>
                </a:extLst>
              </a:tr>
              <a:tr h="235639">
                <a:tc>
                  <a:txBody>
                    <a:bodyPr/>
                    <a:lstStyle/>
                    <a:p>
                      <a:pPr algn="r" fontAlgn="ctr"/>
                      <a:r>
                        <a:rPr lang="en-US" sz="800" b="0" i="0" u="none" strike="noStrike">
                          <a:solidFill>
                            <a:srgbClr val="555656"/>
                          </a:solidFill>
                          <a:effectLst/>
                          <a:latin typeface="Arial" panose="020B0604020202020204" pitchFamily="34" charset="0"/>
                        </a:rPr>
                        <a:t>Special Education Instruction</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4,649,007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5,180,021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5,918,085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738,064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14.2%</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1396925"/>
                  </a:ext>
                </a:extLst>
              </a:tr>
              <a:tr h="235639">
                <a:tc>
                  <a:txBody>
                    <a:bodyPr/>
                    <a:lstStyle/>
                    <a:p>
                      <a:pPr algn="r" fontAlgn="ctr"/>
                      <a:r>
                        <a:rPr lang="en-US" sz="800" b="0" i="0" u="none" strike="noStrike">
                          <a:solidFill>
                            <a:srgbClr val="555656"/>
                          </a:solidFill>
                          <a:effectLst/>
                          <a:latin typeface="Arial" panose="020B0604020202020204" pitchFamily="34" charset="0"/>
                        </a:rPr>
                        <a:t>Vocational Education Instruction</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820,458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750,931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757,900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6,969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0.9%</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89468824"/>
                  </a:ext>
                </a:extLst>
              </a:tr>
              <a:tr h="235639">
                <a:tc>
                  <a:txBody>
                    <a:bodyPr/>
                    <a:lstStyle/>
                    <a:p>
                      <a:pPr algn="r" fontAlgn="ctr"/>
                      <a:r>
                        <a:rPr lang="en-US" sz="800" b="0" i="0" u="none" strike="noStrike">
                          <a:solidFill>
                            <a:srgbClr val="555656"/>
                          </a:solidFill>
                          <a:effectLst/>
                          <a:latin typeface="Arial" panose="020B0604020202020204" pitchFamily="34" charset="0"/>
                        </a:rPr>
                        <a:t>Compensatory Education Instruction</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1,896,590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1,899,138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2,154,125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254,987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13.4%</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6938582"/>
                  </a:ext>
                </a:extLst>
              </a:tr>
              <a:tr h="235639">
                <a:tc>
                  <a:txBody>
                    <a:bodyPr/>
                    <a:lstStyle/>
                    <a:p>
                      <a:pPr algn="r" fontAlgn="ctr"/>
                      <a:r>
                        <a:rPr lang="en-US" sz="800" b="0" i="0" u="none" strike="noStrike">
                          <a:solidFill>
                            <a:srgbClr val="555656"/>
                          </a:solidFill>
                          <a:effectLst/>
                          <a:latin typeface="Arial" panose="020B0604020202020204" pitchFamily="34" charset="0"/>
                        </a:rPr>
                        <a:t>Other Instructional Programs</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162,833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571,105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820,889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249,784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43.7%</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74610549"/>
                  </a:ext>
                </a:extLst>
              </a:tr>
              <a:tr h="235639">
                <a:tc>
                  <a:txBody>
                    <a:bodyPr/>
                    <a:lstStyle/>
                    <a:p>
                      <a:pPr algn="r" fontAlgn="ctr"/>
                      <a:r>
                        <a:rPr lang="en-US" sz="800" b="0" i="0" u="none" strike="noStrike">
                          <a:solidFill>
                            <a:srgbClr val="555656"/>
                          </a:solidFill>
                          <a:effectLst/>
                          <a:latin typeface="Arial" panose="020B0604020202020204" pitchFamily="34" charset="0"/>
                        </a:rPr>
                        <a:t>Community Services</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600,804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545,401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561,730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16,329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3.0%</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1020492"/>
                  </a:ext>
                </a:extLst>
              </a:tr>
              <a:tr h="235639">
                <a:tc>
                  <a:txBody>
                    <a:bodyPr/>
                    <a:lstStyle/>
                    <a:p>
                      <a:pPr algn="r" fontAlgn="ctr"/>
                      <a:r>
                        <a:rPr lang="en-US" sz="800" b="0" i="0" u="none" strike="noStrike">
                          <a:solidFill>
                            <a:srgbClr val="555656"/>
                          </a:solidFill>
                          <a:effectLst/>
                          <a:latin typeface="Arial" panose="020B0604020202020204" pitchFamily="34" charset="0"/>
                        </a:rPr>
                        <a:t>Support Services</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11,538,514 </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555656"/>
                          </a:solidFill>
                          <a:effectLst/>
                          <a:latin typeface="Arial" panose="020B0604020202020204" pitchFamily="34" charset="0"/>
                        </a:rPr>
                        <a:t>12,408,698 </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555656"/>
                          </a:solidFill>
                          <a:effectLst/>
                          <a:latin typeface="Arial" panose="020B0604020202020204" pitchFamily="34" charset="0"/>
                        </a:rPr>
                        <a:t>13,264,532 </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555656"/>
                          </a:solidFill>
                          <a:effectLst/>
                          <a:latin typeface="Arial" panose="020B0604020202020204" pitchFamily="34" charset="0"/>
                        </a:rPr>
                        <a:t>855,834 </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6.9%</a:t>
                      </a:r>
                    </a:p>
                  </a:txBody>
                  <a:tcPr marL="7232" marR="7232" marT="723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199595"/>
                  </a:ext>
                </a:extLst>
              </a:tr>
              <a:tr h="235639">
                <a:tc>
                  <a:txBody>
                    <a:bodyPr/>
                    <a:lstStyle/>
                    <a:p>
                      <a:pPr algn="r" fontAlgn="ctr"/>
                      <a:r>
                        <a:rPr lang="en-US" sz="800" b="1" i="0" u="none" strike="noStrike">
                          <a:solidFill>
                            <a:srgbClr val="555656"/>
                          </a:solidFill>
                          <a:effectLst/>
                          <a:latin typeface="Arial" panose="020B0604020202020204" pitchFamily="34" charset="0"/>
                        </a:rPr>
                        <a:t>TOTAL EXPENDITURES</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a:solidFill>
                            <a:srgbClr val="555656"/>
                          </a:solidFill>
                          <a:effectLst/>
                          <a:latin typeface="Arial" panose="020B0604020202020204" pitchFamily="34" charset="0"/>
                        </a:rPr>
                        <a:t>$37,192,715 </a:t>
                      </a:r>
                    </a:p>
                  </a:txBody>
                  <a:tcPr marL="7232" marR="7232" marT="723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800" b="1" i="0" u="none" strike="noStrike">
                          <a:solidFill>
                            <a:srgbClr val="555656"/>
                          </a:solidFill>
                          <a:effectLst/>
                          <a:latin typeface="Arial" panose="020B0604020202020204" pitchFamily="34" charset="0"/>
                        </a:rPr>
                        <a:t>$40,118,711 </a:t>
                      </a:r>
                    </a:p>
                  </a:txBody>
                  <a:tcPr marL="7232" marR="7232" marT="7232"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800" b="1" i="0" u="none" strike="noStrike">
                          <a:solidFill>
                            <a:srgbClr val="555656"/>
                          </a:solidFill>
                          <a:effectLst/>
                          <a:latin typeface="Arial" panose="020B0604020202020204" pitchFamily="34" charset="0"/>
                        </a:rPr>
                        <a:t>$42,728,924 </a:t>
                      </a:r>
                    </a:p>
                  </a:txBody>
                  <a:tcPr marL="7232" marR="7232" marT="7232"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800" b="1" i="0" u="none" strike="noStrike">
                          <a:solidFill>
                            <a:srgbClr val="555656"/>
                          </a:solidFill>
                          <a:effectLst/>
                          <a:latin typeface="Arial" panose="020B0604020202020204" pitchFamily="34" charset="0"/>
                        </a:rPr>
                        <a:t>$2,610,213 </a:t>
                      </a:r>
                    </a:p>
                  </a:txBody>
                  <a:tcPr marL="7232" marR="7232" marT="7232"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800" b="1" i="1" u="none" strike="noStrike" dirty="0">
                          <a:solidFill>
                            <a:srgbClr val="555656"/>
                          </a:solidFill>
                          <a:effectLst/>
                          <a:latin typeface="Arial" panose="020B0604020202020204" pitchFamily="34" charset="0"/>
                        </a:rPr>
                        <a:t>6.5%</a:t>
                      </a:r>
                    </a:p>
                  </a:txBody>
                  <a:tcPr marL="7232" marR="7232" marT="723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512367"/>
                  </a:ext>
                </a:extLst>
              </a:tr>
            </a:tbl>
          </a:graphicData>
        </a:graphic>
      </p:graphicFrame>
      <p:sp>
        <p:nvSpPr>
          <p:cNvPr id="5" name="TextBox 4">
            <a:extLst>
              <a:ext uri="{FF2B5EF4-FFF2-40B4-BE49-F238E27FC236}">
                <a16:creationId xmlns:a16="http://schemas.microsoft.com/office/drawing/2014/main" id="{F78D6119-C028-4811-A149-0450F2FC9C87}"/>
              </a:ext>
            </a:extLst>
          </p:cNvPr>
          <p:cNvSpPr txBox="1"/>
          <p:nvPr/>
        </p:nvSpPr>
        <p:spPr>
          <a:xfrm>
            <a:off x="1524000" y="5257800"/>
            <a:ext cx="6324600" cy="954107"/>
          </a:xfrm>
          <a:prstGeom prst="rect">
            <a:avLst/>
          </a:prstGeom>
          <a:noFill/>
        </p:spPr>
        <p:txBody>
          <a:bodyPr wrap="square" rtlCol="0">
            <a:spAutoFit/>
          </a:bodyPr>
          <a:lstStyle/>
          <a:p>
            <a:r>
              <a:rPr lang="en-US" sz="800" dirty="0"/>
              <a:t>This slide gives a bit more detail (by program) and compares the past year actual expenditures with the 19-20 budget and the 20-21 budget.  All programs are increased due to increased salaries and benefits districtwide.  Special Education increases due to increased enrollments and increases to outside placements.  Compensatory Education includes the State and Federal programs.  Large increases to LAP for High-</a:t>
            </a:r>
            <a:r>
              <a:rPr lang="en-US" sz="800" dirty="0" err="1"/>
              <a:t>Proverty</a:t>
            </a:r>
            <a:r>
              <a:rPr lang="en-US" sz="800" dirty="0"/>
              <a:t> program and Title One, due to large carryover.  Other Instructional Programs include a line item of expenditures (with off-setting revenues) to increase budget capacity in the event that we receive grants or increased revenues and expenditures after the budget has been completed.  This was increased from $500,000 to $700,000 in 20-21.</a:t>
            </a:r>
          </a:p>
        </p:txBody>
      </p:sp>
    </p:spTree>
    <p:extLst>
      <p:ext uri="{BB962C8B-B14F-4D97-AF65-F5344CB8AC3E}">
        <p14:creationId xmlns:p14="http://schemas.microsoft.com/office/powerpoint/2010/main" val="368863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5258775-96BD-4311-8F8E-1BF5755E254A}"/>
              </a:ext>
            </a:extLst>
          </p:cNvPr>
          <p:cNvSpPr>
            <a:spLocks noGrp="1"/>
          </p:cNvSpPr>
          <p:nvPr>
            <p:ph type="title"/>
          </p:nvPr>
        </p:nvSpPr>
        <p:spPr/>
        <p:txBody>
          <a:bodyPr/>
          <a:lstStyle/>
          <a:p>
            <a:pPr algn="ctr"/>
            <a:r>
              <a:rPr lang="en-US" sz="2000" dirty="0"/>
              <a:t>20-21 Budget</a:t>
            </a:r>
            <a:br>
              <a:rPr lang="en-US" sz="2000" dirty="0"/>
            </a:br>
            <a:r>
              <a:rPr lang="en-US" sz="2000" dirty="0"/>
              <a:t>General Fund Expenditures – BEA/ALE vs. Other Programs</a:t>
            </a:r>
            <a:br>
              <a:rPr lang="en-US" dirty="0"/>
            </a:br>
            <a:endParaRPr lang="en-US" dirty="0"/>
          </a:p>
        </p:txBody>
      </p:sp>
      <p:graphicFrame>
        <p:nvGraphicFramePr>
          <p:cNvPr id="13" name="Content Placeholder 12">
            <a:extLst>
              <a:ext uri="{FF2B5EF4-FFF2-40B4-BE49-F238E27FC236}">
                <a16:creationId xmlns:a16="http://schemas.microsoft.com/office/drawing/2014/main" id="{8E4A15ED-B5DC-4A62-9304-51B615B9AB36}"/>
              </a:ext>
            </a:extLst>
          </p:cNvPr>
          <p:cNvGraphicFramePr>
            <a:graphicFrameLocks noGrp="1"/>
          </p:cNvGraphicFramePr>
          <p:nvPr>
            <p:ph idx="1"/>
            <p:extLst>
              <p:ext uri="{D42A27DB-BD31-4B8C-83A1-F6EECF244321}">
                <p14:modId xmlns:p14="http://schemas.microsoft.com/office/powerpoint/2010/main" val="1304724272"/>
              </p:ext>
            </p:extLst>
          </p:nvPr>
        </p:nvGraphicFramePr>
        <p:xfrm>
          <a:off x="866775" y="2489200"/>
          <a:ext cx="6067425" cy="3530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A13C2366-9EBF-4A61-B701-55146AF9DC57}"/>
              </a:ext>
            </a:extLst>
          </p:cNvPr>
          <p:cNvSpPr txBox="1"/>
          <p:nvPr/>
        </p:nvSpPr>
        <p:spPr>
          <a:xfrm>
            <a:off x="7211701" y="2469322"/>
            <a:ext cx="1713224" cy="2862322"/>
          </a:xfrm>
          <a:prstGeom prst="rect">
            <a:avLst/>
          </a:prstGeom>
          <a:noFill/>
        </p:spPr>
        <p:txBody>
          <a:bodyPr wrap="square" rtlCol="0">
            <a:spAutoFit/>
          </a:bodyPr>
          <a:lstStyle/>
          <a:p>
            <a:r>
              <a:rPr lang="en-US" sz="1200" dirty="0"/>
              <a:t>This graph shows how consistent the Regular Instruction (Basic </a:t>
            </a:r>
            <a:r>
              <a:rPr lang="en-US" sz="1200" dirty="0" err="1"/>
              <a:t>Edication</a:t>
            </a:r>
            <a:r>
              <a:rPr lang="en-US" sz="1200" dirty="0"/>
              <a:t> and Alternative Education) expenditures are year after year in comparison with the Other Programs (Special Ed, Categorical, Food Service, Districtwide Support, Transportation).  </a:t>
            </a:r>
          </a:p>
        </p:txBody>
      </p:sp>
    </p:spTree>
    <p:extLst>
      <p:ext uri="{BB962C8B-B14F-4D97-AF65-F5344CB8AC3E}">
        <p14:creationId xmlns:p14="http://schemas.microsoft.com/office/powerpoint/2010/main" val="2636407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1"/>
            <a:ext cx="6347713" cy="609600"/>
          </a:xfrm>
        </p:spPr>
        <p:txBody>
          <a:bodyPr>
            <a:noAutofit/>
          </a:bodyPr>
          <a:lstStyle/>
          <a:p>
            <a:pPr algn="ctr"/>
            <a:r>
              <a:rPr lang="en-US" sz="2000" dirty="0"/>
              <a:t>20-21 Budget</a:t>
            </a:r>
            <a:br>
              <a:rPr lang="en-US" sz="2000" dirty="0"/>
            </a:br>
            <a:r>
              <a:rPr lang="en-US" sz="2000" dirty="0"/>
              <a:t>Transportation &amp; Food Service </a:t>
            </a:r>
          </a:p>
        </p:txBody>
      </p:sp>
      <p:sp>
        <p:nvSpPr>
          <p:cNvPr id="5" name="Text Placeholder 4"/>
          <p:cNvSpPr>
            <a:spLocks noGrp="1"/>
          </p:cNvSpPr>
          <p:nvPr>
            <p:ph type="body" idx="1"/>
          </p:nvPr>
        </p:nvSpPr>
        <p:spPr>
          <a:xfrm>
            <a:off x="381000" y="1219201"/>
            <a:ext cx="4040188" cy="487999"/>
          </a:xfrm>
        </p:spPr>
        <p:style>
          <a:lnRef idx="1">
            <a:schemeClr val="dk1"/>
          </a:lnRef>
          <a:fillRef idx="2">
            <a:schemeClr val="dk1"/>
          </a:fillRef>
          <a:effectRef idx="1">
            <a:schemeClr val="dk1"/>
          </a:effectRef>
          <a:fontRef idx="minor">
            <a:schemeClr val="dk1"/>
          </a:fontRef>
        </p:style>
        <p:txBody>
          <a:bodyPr>
            <a:normAutofit fontScale="92500"/>
          </a:bodyPr>
          <a:lstStyle/>
          <a:p>
            <a:r>
              <a:rPr lang="en-US" sz="2000" dirty="0">
                <a:solidFill>
                  <a:schemeClr val="bg1"/>
                </a:solidFill>
              </a:rPr>
              <a:t>Transportation Revenues/Expend</a:t>
            </a:r>
            <a:endParaRPr lang="en-US" sz="2000"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1258103611"/>
              </p:ext>
            </p:extLst>
          </p:nvPr>
        </p:nvGraphicFramePr>
        <p:xfrm>
          <a:off x="609599" y="1905000"/>
          <a:ext cx="3090863" cy="3733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
          </p:nvPr>
        </p:nvSpPr>
        <p:spPr>
          <a:xfrm>
            <a:off x="4800600" y="1219201"/>
            <a:ext cx="3886200" cy="487999"/>
          </a:xfrm>
        </p:spPr>
        <p:style>
          <a:lnRef idx="1">
            <a:schemeClr val="dk1"/>
          </a:lnRef>
          <a:fillRef idx="2">
            <a:schemeClr val="dk1"/>
          </a:fillRef>
          <a:effectRef idx="1">
            <a:schemeClr val="dk1"/>
          </a:effectRef>
          <a:fontRef idx="minor">
            <a:schemeClr val="dk1"/>
          </a:fontRef>
        </p:style>
        <p:txBody>
          <a:bodyPr>
            <a:normAutofit fontScale="92500"/>
          </a:bodyPr>
          <a:lstStyle/>
          <a:p>
            <a:r>
              <a:rPr lang="en-US" sz="2000" dirty="0">
                <a:solidFill>
                  <a:schemeClr val="bg1"/>
                </a:solidFill>
              </a:rPr>
              <a:t>Food Service Revenues/Expend</a:t>
            </a:r>
          </a:p>
        </p:txBody>
      </p:sp>
      <p:graphicFrame>
        <p:nvGraphicFramePr>
          <p:cNvPr id="16" name="Content Placeholder 15"/>
          <p:cNvGraphicFramePr>
            <a:graphicFrameLocks noGrp="1"/>
          </p:cNvGraphicFramePr>
          <p:nvPr>
            <p:ph sz="quarter" idx="4"/>
            <p:extLst>
              <p:ext uri="{D42A27DB-BD31-4B8C-83A1-F6EECF244321}">
                <p14:modId xmlns:p14="http://schemas.microsoft.com/office/powerpoint/2010/main" val="1895321431"/>
              </p:ext>
            </p:extLst>
          </p:nvPr>
        </p:nvGraphicFramePr>
        <p:xfrm>
          <a:off x="5198268" y="1905002"/>
          <a:ext cx="3090863" cy="373379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FBAD171-83F0-4679-A814-2A2DCB13CEE5}"/>
              </a:ext>
            </a:extLst>
          </p:cNvPr>
          <p:cNvSpPr txBox="1"/>
          <p:nvPr/>
        </p:nvSpPr>
        <p:spPr>
          <a:xfrm>
            <a:off x="609599" y="5715000"/>
            <a:ext cx="3090863" cy="938719"/>
          </a:xfrm>
          <a:prstGeom prst="rect">
            <a:avLst/>
          </a:prstGeom>
          <a:noFill/>
        </p:spPr>
        <p:txBody>
          <a:bodyPr wrap="square" rtlCol="0">
            <a:spAutoFit/>
          </a:bodyPr>
          <a:lstStyle/>
          <a:p>
            <a:r>
              <a:rPr lang="en-US" sz="1100" dirty="0"/>
              <a:t>Revenues only include the state-funded revenues.  We also receive payments from the other districts.  Woodland’s portion of KWRL for 19-20 is $376,000 plus $135,160 for bus purchases</a:t>
            </a:r>
          </a:p>
        </p:txBody>
      </p:sp>
      <p:sp>
        <p:nvSpPr>
          <p:cNvPr id="8" name="TextBox 7">
            <a:extLst>
              <a:ext uri="{FF2B5EF4-FFF2-40B4-BE49-F238E27FC236}">
                <a16:creationId xmlns:a16="http://schemas.microsoft.com/office/drawing/2014/main" id="{2749500C-7181-4CD1-8C79-ADCAF2D17C0B}"/>
              </a:ext>
            </a:extLst>
          </p:cNvPr>
          <p:cNvSpPr txBox="1"/>
          <p:nvPr/>
        </p:nvSpPr>
        <p:spPr>
          <a:xfrm>
            <a:off x="5198268" y="5867400"/>
            <a:ext cx="3090863" cy="938719"/>
          </a:xfrm>
          <a:prstGeom prst="rect">
            <a:avLst/>
          </a:prstGeom>
          <a:noFill/>
        </p:spPr>
        <p:txBody>
          <a:bodyPr wrap="square" rtlCol="0">
            <a:spAutoFit/>
          </a:bodyPr>
          <a:lstStyle/>
          <a:p>
            <a:r>
              <a:rPr lang="en-US" sz="1100" dirty="0"/>
              <a:t>20-21 Food Service cost is approximately $250,000 in comparison with the previous year cost of $225,000.  Increase in salaries and benefits are the reason for the increase.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20-21 Budget</a:t>
            </a:r>
            <a:br>
              <a:rPr lang="en-US" sz="2000" dirty="0"/>
            </a:br>
            <a:r>
              <a:rPr lang="en-US" sz="2000" dirty="0"/>
              <a:t>Before and After School Care</a:t>
            </a:r>
          </a:p>
        </p:txBody>
      </p:sp>
      <p:sp>
        <p:nvSpPr>
          <p:cNvPr id="7" name="Content Placeholder 6"/>
          <p:cNvSpPr>
            <a:spLocks noGrp="1"/>
          </p:cNvSpPr>
          <p:nvPr>
            <p:ph idx="1"/>
          </p:nvPr>
        </p:nvSpPr>
        <p:spPr>
          <a:xfrm>
            <a:off x="685800" y="2209800"/>
            <a:ext cx="8077200" cy="4343400"/>
          </a:xfrm>
        </p:spPr>
        <p:txBody>
          <a:bodyPr>
            <a:normAutofit/>
          </a:bodyPr>
          <a:lstStyle/>
          <a:p>
            <a:r>
              <a:rPr lang="en-US" dirty="0"/>
              <a:t>For many years, the WCC and YCC programs have provided opportunities for parents and students in a small community without many daycare options for families.</a:t>
            </a:r>
          </a:p>
          <a:p>
            <a:r>
              <a:rPr lang="en-US" dirty="0"/>
              <a:t>The YCC program has not been utilized by the families at Yale the last couple of years and the program will be continued for 20-21, but only for Monday mornings.</a:t>
            </a:r>
          </a:p>
          <a:p>
            <a:r>
              <a:rPr lang="en-US" dirty="0"/>
              <a:t>Programs served about 120 families throughout the year at Columbia and North Fork, and also provide summer care.</a:t>
            </a:r>
          </a:p>
          <a:p>
            <a:r>
              <a:rPr lang="en-US" dirty="0"/>
              <a:t>WCC program is licensed by the state and able to provide options for low income families.</a:t>
            </a:r>
          </a:p>
          <a:p>
            <a:r>
              <a:rPr lang="en-US" dirty="0"/>
              <a:t>Daycare programs are budgeted to run at a loss of $13,000 for 20-21 (in comparison with $35,000 in 19-20).</a:t>
            </a:r>
          </a:p>
          <a:p>
            <a:pPr>
              <a:buNone/>
            </a:pPr>
            <a:endParaRPr lang="en-US" dirty="0"/>
          </a:p>
          <a:p>
            <a:endParaRPr lang="en-US" dirty="0"/>
          </a:p>
          <a:p>
            <a:endParaRPr lang="en-US" dirty="0"/>
          </a:p>
          <a:p>
            <a:endParaRPr lang="en-US" dirty="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20-21 Budget</a:t>
            </a:r>
            <a:br>
              <a:rPr lang="en-US" sz="2000" dirty="0"/>
            </a:br>
            <a:r>
              <a:rPr lang="en-US" sz="2000" dirty="0"/>
              <a:t>Staff Changes</a:t>
            </a:r>
          </a:p>
        </p:txBody>
      </p:sp>
      <p:graphicFrame>
        <p:nvGraphicFramePr>
          <p:cNvPr id="9" name="Content Placeholder 8">
            <a:extLst>
              <a:ext uri="{FF2B5EF4-FFF2-40B4-BE49-F238E27FC236}">
                <a16:creationId xmlns:a16="http://schemas.microsoft.com/office/drawing/2014/main" id="{0C29FE0B-ACF5-46B3-8111-F3A3B8760A22}"/>
              </a:ext>
            </a:extLst>
          </p:cNvPr>
          <p:cNvGraphicFramePr>
            <a:graphicFrameLocks noGrp="1"/>
          </p:cNvGraphicFramePr>
          <p:nvPr>
            <p:ph idx="1"/>
            <p:extLst>
              <p:ext uri="{D42A27DB-BD31-4B8C-83A1-F6EECF244321}">
                <p14:modId xmlns:p14="http://schemas.microsoft.com/office/powerpoint/2010/main" val="1186696889"/>
              </p:ext>
            </p:extLst>
          </p:nvPr>
        </p:nvGraphicFramePr>
        <p:xfrm>
          <a:off x="866775" y="2266122"/>
          <a:ext cx="6345238" cy="405847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AE2FC2F-6513-45DD-B698-7ACFFEC6D05E}"/>
              </a:ext>
            </a:extLst>
          </p:cNvPr>
          <p:cNvSpPr txBox="1"/>
          <p:nvPr/>
        </p:nvSpPr>
        <p:spPr>
          <a:xfrm>
            <a:off x="7211701" y="2266122"/>
            <a:ext cx="1779899" cy="2723823"/>
          </a:xfrm>
          <a:prstGeom prst="rect">
            <a:avLst/>
          </a:prstGeom>
          <a:noFill/>
        </p:spPr>
        <p:txBody>
          <a:bodyPr wrap="square" rtlCol="0">
            <a:spAutoFit/>
          </a:bodyPr>
          <a:lstStyle/>
          <a:p>
            <a:r>
              <a:rPr lang="en-US" sz="900" dirty="0"/>
              <a:t>Staffing changes include an increase of 1 Assistant Principal (Admin), increases and decreases in certificated including .5 less Inst Coach, .5 less Social Worker.  Increase of 1 classroom teacher, 1 Elementary Music teacher and 1 Speech Language Pathologist.</a:t>
            </a:r>
          </a:p>
          <a:p>
            <a:endParaRPr lang="en-US" sz="900" dirty="0"/>
          </a:p>
          <a:p>
            <a:r>
              <a:rPr lang="en-US" sz="900" dirty="0"/>
              <a:t>Classified changes include increase of 3.2 FTE in Special Education and 6.78 increase in Bus Drivers.  Decreases include 1.3 FTE in Custodial/Maintenance and .66 in KWRL Office.</a:t>
            </a:r>
          </a:p>
        </p:txBody>
      </p:sp>
    </p:spTree>
    <p:extLst>
      <p:ext uri="{BB962C8B-B14F-4D97-AF65-F5344CB8AC3E}">
        <p14:creationId xmlns:p14="http://schemas.microsoft.com/office/powerpoint/2010/main" val="3307642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858000" cy="1362075"/>
          </a:xfrm>
        </p:spPr>
        <p:txBody>
          <a:bodyPr/>
          <a:lstStyle/>
          <a:p>
            <a:r>
              <a:rPr lang="en-US" dirty="0">
                <a:solidFill>
                  <a:schemeClr val="tx2">
                    <a:lumMod val="20000"/>
                    <a:lumOff val="80000"/>
                  </a:schemeClr>
                </a:solidFill>
                <a:effectLst>
                  <a:reflection blurRad="6350" stA="55000" endA="300" endPos="45500" dir="5400000" sy="-100000" algn="bl" rotWithShape="0"/>
                </a:effectLst>
              </a:rPr>
              <a:t>Other Funds</a:t>
            </a:r>
          </a:p>
        </p:txBody>
      </p:sp>
      <p:sp>
        <p:nvSpPr>
          <p:cNvPr id="3" name="Text Placeholder 2"/>
          <p:cNvSpPr>
            <a:spLocks noGrp="1"/>
          </p:cNvSpPr>
          <p:nvPr>
            <p:ph type="body" idx="1"/>
          </p:nvPr>
        </p:nvSpPr>
        <p:spPr>
          <a:xfrm>
            <a:off x="3048000" y="2895600"/>
            <a:ext cx="5410200" cy="2133600"/>
          </a:xfrm>
        </p:spPr>
        <p:txBody>
          <a:bodyPr>
            <a:normAutofit/>
          </a:bodyPr>
          <a:lstStyle/>
          <a:p>
            <a:r>
              <a:rPr lang="en-US" dirty="0">
                <a:solidFill>
                  <a:schemeClr val="tx2">
                    <a:lumMod val="20000"/>
                    <a:lumOff val="80000"/>
                  </a:schemeClr>
                </a:solidFill>
              </a:rPr>
              <a:t>Capital Projects  </a:t>
            </a:r>
          </a:p>
          <a:p>
            <a:r>
              <a:rPr lang="en-US" dirty="0">
                <a:solidFill>
                  <a:schemeClr val="tx2">
                    <a:lumMod val="20000"/>
                    <a:lumOff val="80000"/>
                  </a:schemeClr>
                </a:solidFill>
              </a:rPr>
              <a:t>Debt Service</a:t>
            </a:r>
          </a:p>
          <a:p>
            <a:r>
              <a:rPr lang="en-US" dirty="0">
                <a:solidFill>
                  <a:schemeClr val="tx2">
                    <a:lumMod val="20000"/>
                    <a:lumOff val="80000"/>
                  </a:schemeClr>
                </a:solidFill>
              </a:rPr>
              <a:t>ASB	 </a:t>
            </a:r>
          </a:p>
          <a:p>
            <a:r>
              <a:rPr lang="en-US" dirty="0">
                <a:solidFill>
                  <a:schemeClr val="tx2">
                    <a:lumMod val="20000"/>
                    <a:lumOff val="80000"/>
                  </a:schemeClr>
                </a:solidFill>
              </a:rPr>
              <a:t>Transportation vehicle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6056" y="381000"/>
            <a:ext cx="7511144" cy="990600"/>
          </a:xfrm>
        </p:spPr>
        <p:txBody>
          <a:bodyPr>
            <a:noAutofit/>
          </a:bodyPr>
          <a:lstStyle/>
          <a:p>
            <a:r>
              <a:rPr lang="en-US" b="1" dirty="0">
                <a:ln w="18415" cmpd="sng">
                  <a:solidFill>
                    <a:srgbClr val="FFFFFF"/>
                  </a:solidFill>
                  <a:prstDash val="solid"/>
                </a:ln>
                <a:solidFill>
                  <a:srgbClr val="FFFFFF"/>
                </a:solidFill>
                <a:effectLst>
                  <a:reflection blurRad="6350" stA="55000" endA="300" endPos="45500" dir="5400000" sy="-100000" algn="bl" rotWithShape="0"/>
                </a:effectLst>
                <a:latin typeface="Century Gothic" pitchFamily="34" charset="0"/>
              </a:rPr>
              <a:t>C</a:t>
            </a:r>
            <a:r>
              <a:rPr lang="en-US" b="1" dirty="0">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CAPITAL PROJECTS FUND</a:t>
            </a:r>
            <a:endParaRPr lang="en-US" b="1" dirty="0">
              <a:ln w="18415" cmpd="sng">
                <a:solidFill>
                  <a:srgbClr val="FFFFFF"/>
                </a:solidFill>
                <a:prstDash val="solid"/>
              </a:ln>
              <a:solidFill>
                <a:srgbClr val="FFFFFF"/>
              </a:solidFill>
              <a:effectLst>
                <a:reflection blurRad="6350" stA="55000" endA="300" endPos="45500" dir="5400000" sy="-100000" algn="bl" rotWithShape="0"/>
              </a:effectLst>
              <a:latin typeface="Century Gothic" pitchFamily="34" charset="0"/>
            </a:endParaRPr>
          </a:p>
        </p:txBody>
      </p:sp>
      <p:sp>
        <p:nvSpPr>
          <p:cNvPr id="5" name="Content Placeholder 4"/>
          <p:cNvSpPr>
            <a:spLocks noGrp="1"/>
          </p:cNvSpPr>
          <p:nvPr>
            <p:ph idx="1"/>
          </p:nvPr>
        </p:nvSpPr>
        <p:spPr>
          <a:xfrm>
            <a:off x="533400" y="1981200"/>
            <a:ext cx="8153400" cy="3581400"/>
          </a:xfrm>
          <a:effectLst>
            <a:outerShdw blurRad="76200" dist="12700" dir="2700000" sy="-23000" kx="-800400" algn="bl" rotWithShape="0">
              <a:prstClr val="black">
                <a:alpha val="20000"/>
              </a:prstClr>
            </a:outerShdw>
          </a:effectLst>
        </p:spPr>
        <p:txBody>
          <a:bodyPr>
            <a:normAutofit/>
          </a:bodyPr>
          <a:lstStyle/>
          <a:p>
            <a:pPr>
              <a:buClr>
                <a:schemeClr val="bg2">
                  <a:lumMod val="20000"/>
                  <a:lumOff val="80000"/>
                </a:schemeClr>
              </a:buClr>
            </a:pPr>
            <a:endParaRPr lang="en-US" dirty="0"/>
          </a:p>
          <a:p>
            <a:pPr>
              <a:buClr>
                <a:schemeClr val="bg2">
                  <a:lumMod val="20000"/>
                  <a:lumOff val="80000"/>
                </a:schemeClr>
              </a:buClr>
            </a:pPr>
            <a:r>
              <a:rPr lang="en-US" dirty="0"/>
              <a:t>Beginning Fund Balance	$720,000</a:t>
            </a:r>
          </a:p>
          <a:p>
            <a:pPr>
              <a:buClr>
                <a:schemeClr val="bg2">
                  <a:lumMod val="20000"/>
                  <a:lumOff val="80000"/>
                </a:schemeClr>
              </a:buClr>
              <a:buNone/>
            </a:pPr>
            <a:endParaRPr lang="en-US" sz="1600" dirty="0"/>
          </a:p>
          <a:p>
            <a:pPr>
              <a:buClr>
                <a:schemeClr val="bg2">
                  <a:lumMod val="20000"/>
                  <a:lumOff val="80000"/>
                </a:schemeClr>
              </a:buClr>
            </a:pPr>
            <a:r>
              <a:rPr lang="en-US" dirty="0"/>
              <a:t>Revenues/Other Fin </a:t>
            </a:r>
            <a:r>
              <a:rPr lang="en-US" dirty="0" err="1"/>
              <a:t>Srce</a:t>
            </a:r>
            <a:r>
              <a:rPr lang="en-US" dirty="0"/>
              <a:t>	$775,500</a:t>
            </a:r>
          </a:p>
          <a:p>
            <a:pPr>
              <a:buClr>
                <a:schemeClr val="bg2">
                  <a:lumMod val="20000"/>
                  <a:lumOff val="80000"/>
                </a:schemeClr>
              </a:buClr>
              <a:buNone/>
            </a:pPr>
            <a:r>
              <a:rPr lang="en-US" sz="1600" dirty="0"/>
              <a:t>	</a:t>
            </a:r>
          </a:p>
          <a:p>
            <a:pPr>
              <a:buClr>
                <a:schemeClr val="bg2">
                  <a:lumMod val="20000"/>
                  <a:lumOff val="80000"/>
                </a:schemeClr>
              </a:buClr>
            </a:pPr>
            <a:r>
              <a:rPr lang="en-US" dirty="0"/>
              <a:t>Expenditures/Fin Uses		$</a:t>
            </a:r>
            <a:r>
              <a:rPr lang="en-US" u="sng" dirty="0"/>
              <a:t>1,200,000</a:t>
            </a:r>
          </a:p>
          <a:p>
            <a:pPr>
              <a:buClr>
                <a:schemeClr val="bg2">
                  <a:lumMod val="20000"/>
                  <a:lumOff val="80000"/>
                </a:schemeClr>
              </a:buClr>
              <a:buNone/>
            </a:pPr>
            <a:endParaRPr lang="en-US" sz="1600" dirty="0"/>
          </a:p>
          <a:p>
            <a:pPr>
              <a:buClr>
                <a:schemeClr val="bg2">
                  <a:lumMod val="20000"/>
                  <a:lumOff val="80000"/>
                </a:schemeClr>
              </a:buClr>
            </a:pPr>
            <a:r>
              <a:rPr lang="en-US" dirty="0"/>
              <a:t>Ending Fund Balance		$   295,500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5257800" cy="1066800"/>
          </a:xfrm>
        </p:spPr>
        <p:txBody>
          <a:bodyPr>
            <a:normAutofit/>
          </a:bodyPr>
          <a:lstStyle/>
          <a:p>
            <a:r>
              <a:rPr lang="en-US" b="1" dirty="0">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DEBT SERVICE FUND</a:t>
            </a:r>
          </a:p>
        </p:txBody>
      </p:sp>
      <p:sp>
        <p:nvSpPr>
          <p:cNvPr id="5" name="Content Placeholder 4"/>
          <p:cNvSpPr>
            <a:spLocks noGrp="1"/>
          </p:cNvSpPr>
          <p:nvPr>
            <p:ph idx="1"/>
          </p:nvPr>
        </p:nvSpPr>
        <p:spPr>
          <a:xfrm>
            <a:off x="533400" y="1981200"/>
            <a:ext cx="8153400" cy="4495800"/>
          </a:xfrm>
          <a:effectLst>
            <a:outerShdw blurRad="76200" dist="12700" dir="2700000" sy="-23000" kx="-800400" algn="bl" rotWithShape="0">
              <a:prstClr val="black">
                <a:alpha val="20000"/>
              </a:prstClr>
            </a:outerShdw>
          </a:effectLst>
        </p:spPr>
        <p:txBody>
          <a:bodyPr/>
          <a:lstStyle/>
          <a:p>
            <a:pPr>
              <a:buClr>
                <a:schemeClr val="bg2">
                  <a:lumMod val="20000"/>
                  <a:lumOff val="80000"/>
                </a:schemeClr>
              </a:buClr>
            </a:pPr>
            <a:endParaRPr lang="en-US" dirty="0"/>
          </a:p>
          <a:p>
            <a:pPr>
              <a:buClr>
                <a:schemeClr val="bg2">
                  <a:lumMod val="20000"/>
                  <a:lumOff val="80000"/>
                </a:schemeClr>
              </a:buClr>
            </a:pPr>
            <a:r>
              <a:rPr lang="en-US" dirty="0"/>
              <a:t>Beginning Fund Balance			$1,200,000</a:t>
            </a:r>
          </a:p>
          <a:p>
            <a:pPr>
              <a:buClr>
                <a:schemeClr val="bg2">
                  <a:lumMod val="20000"/>
                  <a:lumOff val="80000"/>
                </a:schemeClr>
              </a:buClr>
              <a:buNone/>
            </a:pPr>
            <a:endParaRPr lang="en-US" sz="1600" dirty="0"/>
          </a:p>
          <a:p>
            <a:pPr>
              <a:buClr>
                <a:schemeClr val="bg2">
                  <a:lumMod val="20000"/>
                  <a:lumOff val="80000"/>
                </a:schemeClr>
              </a:buClr>
            </a:pPr>
            <a:r>
              <a:rPr lang="en-US" dirty="0"/>
              <a:t>Revenues/Other Fin Source		$3,465,914</a:t>
            </a:r>
          </a:p>
          <a:p>
            <a:pPr>
              <a:buClr>
                <a:schemeClr val="bg2">
                  <a:lumMod val="20000"/>
                  <a:lumOff val="80000"/>
                </a:schemeClr>
              </a:buClr>
              <a:buNone/>
            </a:pPr>
            <a:r>
              <a:rPr lang="en-US" sz="1600" dirty="0"/>
              <a:t>	</a:t>
            </a:r>
          </a:p>
          <a:p>
            <a:pPr>
              <a:buClr>
                <a:schemeClr val="bg2">
                  <a:lumMod val="20000"/>
                  <a:lumOff val="80000"/>
                </a:schemeClr>
              </a:buClr>
            </a:pPr>
            <a:r>
              <a:rPr lang="en-US" dirty="0"/>
              <a:t>Expenditures/Other Fin Uses		$</a:t>
            </a:r>
            <a:r>
              <a:rPr lang="en-US" u="sng" dirty="0"/>
              <a:t>3,460,983</a:t>
            </a:r>
          </a:p>
          <a:p>
            <a:pPr>
              <a:buClr>
                <a:schemeClr val="bg2">
                  <a:lumMod val="20000"/>
                  <a:lumOff val="80000"/>
                </a:schemeClr>
              </a:buClr>
              <a:buNone/>
            </a:pPr>
            <a:endParaRPr lang="en-US" sz="1600" dirty="0"/>
          </a:p>
          <a:p>
            <a:pPr>
              <a:buClr>
                <a:schemeClr val="bg2">
                  <a:lumMod val="20000"/>
                  <a:lumOff val="80000"/>
                </a:schemeClr>
              </a:buClr>
            </a:pPr>
            <a:r>
              <a:rPr lang="en-US" dirty="0"/>
              <a:t>Ending Fund Balance				$1,204,931</a:t>
            </a:r>
          </a:p>
        </p:txBody>
      </p:sp>
      <p:sp>
        <p:nvSpPr>
          <p:cNvPr id="3" name="TextBox 2"/>
          <p:cNvSpPr txBox="1"/>
          <p:nvPr/>
        </p:nvSpPr>
        <p:spPr>
          <a:xfrm>
            <a:off x="914400" y="5791200"/>
            <a:ext cx="5105399" cy="369332"/>
          </a:xfrm>
          <a:prstGeom prst="rect">
            <a:avLst/>
          </a:prstGeom>
          <a:noFill/>
        </p:spPr>
        <p:txBody>
          <a:bodyPr wrap="square" rtlCol="0">
            <a:spAutoFit/>
          </a:bodyPr>
          <a:lstStyle/>
          <a:p>
            <a:r>
              <a:rPr lang="en-US" dirty="0"/>
              <a:t>Debt Outstanding 9/1/20 = $48,990,000</a:t>
            </a:r>
          </a:p>
        </p:txBody>
      </p:sp>
    </p:spTree>
    <p:extLst>
      <p:ext uri="{BB962C8B-B14F-4D97-AF65-F5344CB8AC3E}">
        <p14:creationId xmlns:p14="http://schemas.microsoft.com/office/powerpoint/2010/main" val="2098902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685800"/>
            <a:ext cx="6248400" cy="838200"/>
          </a:xfrm>
        </p:spPr>
        <p:txBody>
          <a:bodyPr/>
          <a:lstStyle/>
          <a:p>
            <a:r>
              <a:rPr lang="en-US" b="1" dirty="0">
                <a:solidFill>
                  <a:schemeClr val="accent2"/>
                </a:solidFill>
                <a:effectLst>
                  <a:reflection blurRad="6350" stA="60000" endA="900" endPos="58000" dir="5400000" sy="-100000" algn="bl" rotWithShape="0"/>
                </a:effectLst>
                <a:latin typeface="Century Gothic" pitchFamily="34" charset="0"/>
              </a:rPr>
              <a:t>ASB</a:t>
            </a:r>
            <a:r>
              <a:rPr lang="en-US" b="1" dirty="0">
                <a:solidFill>
                  <a:schemeClr val="tx1"/>
                </a:solidFill>
                <a:effectLst>
                  <a:reflection blurRad="6350" stA="60000" endA="900" endPos="58000" dir="5400000" sy="-100000" algn="bl" rotWithShape="0"/>
                </a:effectLst>
                <a:latin typeface="Century Gothic" pitchFamily="34" charset="0"/>
              </a:rPr>
              <a:t> </a:t>
            </a:r>
            <a:r>
              <a:rPr lang="en-US" b="1" dirty="0">
                <a:solidFill>
                  <a:schemeClr val="accent2"/>
                </a:solidFill>
                <a:effectLst>
                  <a:reflection blurRad="6350" stA="60000" endA="900" endPos="58000" dir="5400000" sy="-100000" algn="bl" rotWithShape="0"/>
                </a:effectLst>
                <a:latin typeface="Century Gothic" pitchFamily="34" charset="0"/>
              </a:rPr>
              <a:t>FUND</a:t>
            </a:r>
          </a:p>
        </p:txBody>
      </p:sp>
      <p:sp>
        <p:nvSpPr>
          <p:cNvPr id="6" name="Content Placeholder 5"/>
          <p:cNvSpPr>
            <a:spLocks noGrp="1"/>
          </p:cNvSpPr>
          <p:nvPr>
            <p:ph idx="1"/>
          </p:nvPr>
        </p:nvSpPr>
        <p:spPr>
          <a:xfrm>
            <a:off x="612648" y="3429000"/>
            <a:ext cx="7769352" cy="2819400"/>
          </a:xfrm>
        </p:spPr>
        <p:txBody>
          <a:bodyPr>
            <a:normAutofit fontScale="92500" lnSpcReduction="10000"/>
          </a:bodyPr>
          <a:lstStyle/>
          <a:p>
            <a:pPr marL="0" indent="0">
              <a:buClr>
                <a:schemeClr val="tx2"/>
              </a:buClr>
              <a:buNone/>
            </a:pPr>
            <a:endParaRPr lang="en-US" dirty="0"/>
          </a:p>
          <a:p>
            <a:pPr marL="0" indent="0">
              <a:buClr>
                <a:schemeClr val="tx2"/>
              </a:buClr>
              <a:buNone/>
            </a:pPr>
            <a:r>
              <a:rPr lang="en-US" dirty="0"/>
              <a:t>	Beginning Fund Balance			$250,000</a:t>
            </a:r>
          </a:p>
          <a:p>
            <a:pPr>
              <a:buClr>
                <a:schemeClr val="tx2"/>
              </a:buClr>
              <a:buNone/>
            </a:pPr>
            <a:endParaRPr lang="en-US" sz="1400" dirty="0"/>
          </a:p>
          <a:p>
            <a:pPr marL="0" indent="0">
              <a:buClr>
                <a:schemeClr val="tx2"/>
              </a:buClr>
              <a:buNone/>
            </a:pPr>
            <a:r>
              <a:rPr lang="en-US" dirty="0"/>
              <a:t>	Revenues						$370,750</a:t>
            </a:r>
          </a:p>
          <a:p>
            <a:pPr marL="0" indent="0">
              <a:buClr>
                <a:schemeClr val="tx2"/>
              </a:buClr>
              <a:buNone/>
            </a:pPr>
            <a:endParaRPr lang="en-US" dirty="0"/>
          </a:p>
          <a:p>
            <a:pPr marL="0" indent="0">
              <a:buClr>
                <a:schemeClr val="tx2"/>
              </a:buClr>
              <a:buNone/>
            </a:pPr>
            <a:r>
              <a:rPr lang="en-US" dirty="0"/>
              <a:t>	Expenditures						</a:t>
            </a:r>
            <a:r>
              <a:rPr lang="en-US" u="sng" dirty="0"/>
              <a:t>$389,000</a:t>
            </a:r>
          </a:p>
          <a:p>
            <a:pPr>
              <a:buClr>
                <a:schemeClr val="tx2"/>
              </a:buClr>
              <a:buNone/>
            </a:pPr>
            <a:endParaRPr lang="en-US" sz="1400" dirty="0"/>
          </a:p>
          <a:p>
            <a:pPr marL="0" indent="0">
              <a:buClr>
                <a:schemeClr val="tx2"/>
              </a:buClr>
              <a:buNone/>
            </a:pPr>
            <a:r>
              <a:rPr lang="en-US" dirty="0"/>
              <a:t>	Ending Fund Balance				$231,750</a:t>
            </a:r>
          </a:p>
        </p:txBody>
      </p:sp>
      <p:sp>
        <p:nvSpPr>
          <p:cNvPr id="4" name="TextBox 3"/>
          <p:cNvSpPr txBox="1"/>
          <p:nvPr/>
        </p:nvSpPr>
        <p:spPr>
          <a:xfrm>
            <a:off x="990600" y="2128935"/>
            <a:ext cx="6589776" cy="923330"/>
          </a:xfrm>
          <a:prstGeom prst="rect">
            <a:avLst/>
          </a:prstGeom>
          <a:noFill/>
        </p:spPr>
        <p:txBody>
          <a:bodyPr wrap="square" rtlCol="0">
            <a:spAutoFit/>
          </a:bodyPr>
          <a:lstStyle/>
          <a:p>
            <a:r>
              <a:rPr lang="en-US" dirty="0"/>
              <a:t>ASB funds are for the extracurricular benefit for the students.  Their involvement in the decision-making process is an integral part of associated student body government.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
            <a:ext cx="6347713" cy="914400"/>
          </a:xfrm>
        </p:spPr>
        <p:txBody>
          <a:bodyPr>
            <a:normAutofit fontScale="90000"/>
          </a:bodyPr>
          <a:lstStyle/>
          <a:p>
            <a:r>
              <a:rPr lang="en-US" sz="3200" b="1" dirty="0">
                <a:solidFill>
                  <a:schemeClr val="accent2"/>
                </a:solidFill>
                <a:effectLst>
                  <a:reflection blurRad="6350" stA="60000" endA="900" endPos="58000" dir="5400000" sy="-100000" algn="bl" rotWithShape="0"/>
                </a:effectLst>
                <a:latin typeface="Century Gothic" panose="020B0502020202020204" pitchFamily="34" charset="0"/>
              </a:rPr>
              <a:t>TRANSPORTATION</a:t>
            </a:r>
            <a:r>
              <a:rPr lang="en-US" sz="3200" b="1" dirty="0">
                <a:solidFill>
                  <a:schemeClr val="accent2"/>
                </a:solidFill>
                <a:effectLst>
                  <a:reflection blurRad="6350" stA="60000" endA="900" endPos="58000" dir="5400000" sy="-100000" algn="bl" rotWithShape="0"/>
                </a:effectLst>
              </a:rPr>
              <a:t> VEHICLE FUND</a:t>
            </a:r>
          </a:p>
        </p:txBody>
      </p:sp>
      <p:sp>
        <p:nvSpPr>
          <p:cNvPr id="6" name="Content Placeholder 5"/>
          <p:cNvSpPr>
            <a:spLocks noGrp="1"/>
          </p:cNvSpPr>
          <p:nvPr>
            <p:ph idx="1"/>
          </p:nvPr>
        </p:nvSpPr>
        <p:spPr>
          <a:xfrm>
            <a:off x="685800" y="4114799"/>
            <a:ext cx="7467600" cy="2362201"/>
          </a:xfrm>
        </p:spPr>
        <p:txBody>
          <a:bodyPr>
            <a:normAutofit fontScale="85000" lnSpcReduction="20000"/>
          </a:bodyPr>
          <a:lstStyle/>
          <a:p>
            <a:pPr marL="0" indent="0">
              <a:buClr>
                <a:schemeClr val="tx2"/>
              </a:buClr>
              <a:buNone/>
            </a:pPr>
            <a:endParaRPr lang="en-US" dirty="0"/>
          </a:p>
          <a:p>
            <a:pPr marL="0" indent="0">
              <a:buClr>
                <a:schemeClr val="tx2"/>
              </a:buClr>
              <a:buNone/>
            </a:pPr>
            <a:r>
              <a:rPr lang="en-US" dirty="0"/>
              <a:t>	Beginning Fund Balance			$2,600,000</a:t>
            </a:r>
          </a:p>
          <a:p>
            <a:pPr>
              <a:buClr>
                <a:schemeClr val="tx2"/>
              </a:buClr>
              <a:buNone/>
            </a:pPr>
            <a:endParaRPr lang="en-US" sz="1400" dirty="0"/>
          </a:p>
          <a:p>
            <a:pPr marL="0" indent="0">
              <a:buClr>
                <a:schemeClr val="tx2"/>
              </a:buClr>
              <a:buNone/>
            </a:pPr>
            <a:r>
              <a:rPr lang="en-US" dirty="0"/>
              <a:t>	Revenues						$   695,000</a:t>
            </a:r>
          </a:p>
          <a:p>
            <a:pPr>
              <a:buClr>
                <a:schemeClr val="tx2"/>
              </a:buClr>
              <a:buNone/>
            </a:pPr>
            <a:endParaRPr lang="en-US" sz="1400" dirty="0"/>
          </a:p>
          <a:p>
            <a:pPr marL="0" indent="0">
              <a:buClr>
                <a:schemeClr val="tx2"/>
              </a:buClr>
              <a:buNone/>
            </a:pPr>
            <a:r>
              <a:rPr lang="en-US" dirty="0"/>
              <a:t>	Expenditures					$2,000,000</a:t>
            </a:r>
          </a:p>
          <a:p>
            <a:pPr>
              <a:buClr>
                <a:schemeClr val="tx2"/>
              </a:buClr>
              <a:buNone/>
            </a:pPr>
            <a:endParaRPr lang="en-US" sz="1400" dirty="0"/>
          </a:p>
          <a:p>
            <a:pPr marL="0" indent="0">
              <a:buClr>
                <a:schemeClr val="tx2"/>
              </a:buClr>
              <a:buNone/>
            </a:pPr>
            <a:r>
              <a:rPr lang="en-US" dirty="0"/>
              <a:t>	Ending Fund Balance			$1,295,000</a:t>
            </a:r>
          </a:p>
          <a:p>
            <a:pPr>
              <a:buNone/>
            </a:pPr>
            <a:endParaRPr lang="en-US" dirty="0"/>
          </a:p>
        </p:txBody>
      </p:sp>
      <p:sp>
        <p:nvSpPr>
          <p:cNvPr id="4" name="TextBox 3"/>
          <p:cNvSpPr txBox="1"/>
          <p:nvPr/>
        </p:nvSpPr>
        <p:spPr>
          <a:xfrm>
            <a:off x="609600" y="2209800"/>
            <a:ext cx="7467600" cy="1569660"/>
          </a:xfrm>
          <a:prstGeom prst="rect">
            <a:avLst/>
          </a:prstGeom>
          <a:noFill/>
        </p:spPr>
        <p:txBody>
          <a:bodyPr wrap="square" rtlCol="0">
            <a:spAutoFit/>
          </a:bodyPr>
          <a:lstStyle/>
          <a:p>
            <a:r>
              <a:rPr lang="en-US" sz="1600" dirty="0"/>
              <a:t>This fund is used to replace buses for the KWRL Cooperative districts.  Revenue comes from the State (in the form of depreciation payments), interest earned on the investments and the annual payments made by the four member districts (Kalama, Woodland, Ridgefield and La Center) to cover options and buses necessary for growth.  This fund is fully self-supporting with state depreciation funds.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6127-B18A-471A-9C55-4E3549FA2100}"/>
              </a:ext>
            </a:extLst>
          </p:cNvPr>
          <p:cNvSpPr>
            <a:spLocks noGrp="1"/>
          </p:cNvSpPr>
          <p:nvPr>
            <p:ph type="title"/>
          </p:nvPr>
        </p:nvSpPr>
        <p:spPr>
          <a:xfrm>
            <a:off x="609599" y="609600"/>
            <a:ext cx="6347713" cy="533400"/>
          </a:xfrm>
        </p:spPr>
        <p:txBody>
          <a:bodyPr>
            <a:normAutofit fontScale="90000"/>
          </a:bodyPr>
          <a:lstStyle/>
          <a:p>
            <a:pPr algn="ctr"/>
            <a:r>
              <a:rPr lang="en-US" sz="2800" dirty="0"/>
              <a:t>WA State Funding – General Fund</a:t>
            </a:r>
            <a:br>
              <a:rPr lang="en-US" sz="2800" dirty="0"/>
            </a:br>
            <a:r>
              <a:rPr lang="en-US" sz="2800" dirty="0"/>
              <a:t>Local/Other Revenues</a:t>
            </a:r>
          </a:p>
        </p:txBody>
      </p:sp>
      <p:sp>
        <p:nvSpPr>
          <p:cNvPr id="3" name="Content Placeholder 2">
            <a:extLst>
              <a:ext uri="{FF2B5EF4-FFF2-40B4-BE49-F238E27FC236}">
                <a16:creationId xmlns:a16="http://schemas.microsoft.com/office/drawing/2014/main" id="{34C142C9-F8D2-4A72-9660-059AC825F59A}"/>
              </a:ext>
            </a:extLst>
          </p:cNvPr>
          <p:cNvSpPr>
            <a:spLocks noGrp="1"/>
          </p:cNvSpPr>
          <p:nvPr>
            <p:ph idx="1"/>
          </p:nvPr>
        </p:nvSpPr>
        <p:spPr>
          <a:xfrm>
            <a:off x="866440" y="2489201"/>
            <a:ext cx="7820359" cy="3759199"/>
          </a:xfrm>
        </p:spPr>
        <p:txBody>
          <a:bodyPr/>
          <a:lstStyle/>
          <a:p>
            <a:r>
              <a:rPr lang="en-US" dirty="0"/>
              <a:t>Local Sources</a:t>
            </a:r>
          </a:p>
          <a:p>
            <a:pPr lvl="1"/>
            <a:r>
              <a:rPr lang="en-US" dirty="0"/>
              <a:t>Property Tax/Local Effort Assistance (LEA)</a:t>
            </a:r>
          </a:p>
          <a:p>
            <a:pPr lvl="1"/>
            <a:r>
              <a:rPr lang="en-US" dirty="0"/>
              <a:t>Student Fines/Fees (Participation, Class Fees, Book Fines)</a:t>
            </a:r>
          </a:p>
          <a:p>
            <a:pPr lvl="1"/>
            <a:r>
              <a:rPr lang="en-US" dirty="0"/>
              <a:t>Food Service Program Fees</a:t>
            </a:r>
          </a:p>
          <a:p>
            <a:pPr lvl="1"/>
            <a:r>
              <a:rPr lang="en-US" dirty="0"/>
              <a:t>Daycare Program Fees (Parents, DSHS, Cowlitz Tribe)</a:t>
            </a:r>
          </a:p>
          <a:p>
            <a:pPr lvl="1"/>
            <a:r>
              <a:rPr lang="en-US" dirty="0"/>
              <a:t>Donations, Private Grants</a:t>
            </a:r>
          </a:p>
          <a:p>
            <a:pPr lvl="1"/>
            <a:r>
              <a:rPr lang="en-US" dirty="0"/>
              <a:t>Funds from Other Districts (KWRL and Partners In Transition </a:t>
            </a:r>
            <a:r>
              <a:rPr lang="en-US" dirty="0" err="1"/>
              <a:t>Pgm</a:t>
            </a:r>
            <a:r>
              <a:rPr lang="en-US" dirty="0"/>
              <a:t>)</a:t>
            </a:r>
          </a:p>
          <a:p>
            <a:pPr lvl="1"/>
            <a:r>
              <a:rPr lang="en-US" dirty="0"/>
              <a:t>Funds from ESD (BEST Teacher Program)</a:t>
            </a:r>
          </a:p>
          <a:p>
            <a:pPr lvl="1"/>
            <a:r>
              <a:rPr lang="en-US" dirty="0"/>
              <a:t>Non-High Funds (from Green Mountain)</a:t>
            </a:r>
          </a:p>
          <a:p>
            <a:pPr marL="402336"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51086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6F5C-28A8-4332-B83B-8B1DFC66B77C}"/>
              </a:ext>
            </a:extLst>
          </p:cNvPr>
          <p:cNvSpPr>
            <a:spLocks noGrp="1"/>
          </p:cNvSpPr>
          <p:nvPr>
            <p:ph type="title"/>
          </p:nvPr>
        </p:nvSpPr>
        <p:spPr>
          <a:xfrm>
            <a:off x="866441" y="685801"/>
            <a:ext cx="6345260" cy="951164"/>
          </a:xfrm>
        </p:spPr>
        <p:txBody>
          <a:bodyPr/>
          <a:lstStyle/>
          <a:p>
            <a:pPr algn="ctr"/>
            <a:r>
              <a:rPr lang="en-US" sz="2000" dirty="0"/>
              <a:t>WA State Funding – General Fund</a:t>
            </a:r>
            <a:br>
              <a:rPr lang="en-US" sz="2000" dirty="0"/>
            </a:br>
            <a:r>
              <a:rPr lang="en-US" sz="2000" dirty="0"/>
              <a:t>State Revenues</a:t>
            </a:r>
            <a:br>
              <a:rPr lang="en-US" sz="2400" dirty="0"/>
            </a:br>
            <a:endParaRPr lang="en-US" sz="2400" dirty="0"/>
          </a:p>
        </p:txBody>
      </p:sp>
      <p:sp>
        <p:nvSpPr>
          <p:cNvPr id="3" name="Content Placeholder 2">
            <a:extLst>
              <a:ext uri="{FF2B5EF4-FFF2-40B4-BE49-F238E27FC236}">
                <a16:creationId xmlns:a16="http://schemas.microsoft.com/office/drawing/2014/main" id="{EB511393-8369-49E0-A73C-8D4FCCB4B45E}"/>
              </a:ext>
            </a:extLst>
          </p:cNvPr>
          <p:cNvSpPr>
            <a:spLocks noGrp="1"/>
          </p:cNvSpPr>
          <p:nvPr>
            <p:ph idx="1"/>
          </p:nvPr>
        </p:nvSpPr>
        <p:spPr>
          <a:xfrm>
            <a:off x="609600" y="2286001"/>
            <a:ext cx="8077199" cy="4343400"/>
          </a:xfrm>
        </p:spPr>
        <p:txBody>
          <a:bodyPr>
            <a:normAutofit lnSpcReduction="10000"/>
          </a:bodyPr>
          <a:lstStyle/>
          <a:p>
            <a:r>
              <a:rPr lang="en-US" sz="1600" dirty="0"/>
              <a:t>State Apportionment – Prototypical School Model</a:t>
            </a:r>
          </a:p>
          <a:p>
            <a:pPr lvl="1"/>
            <a:r>
              <a:rPr lang="en-US" dirty="0"/>
              <a:t>Formula driven based on the average annual full time equivalency (AAFTE) students served in a typical school (not Alternative Schools)</a:t>
            </a:r>
          </a:p>
          <a:p>
            <a:pPr lvl="1"/>
            <a:r>
              <a:rPr lang="en-US" dirty="0"/>
              <a:t>School level funding for teachers, librarians, counselors, nurse/psych, administrators, secretaries, paraprofessionals, custodians and security salaries and benefits</a:t>
            </a:r>
          </a:p>
          <a:p>
            <a:pPr lvl="1"/>
            <a:r>
              <a:rPr lang="en-US" dirty="0"/>
              <a:t>District level funding for technology, facilities, maintenance, grounds, Classified Supervisors, District-level Administrators and other district staff (District Office, Business Office) salaries and benefits</a:t>
            </a:r>
          </a:p>
          <a:p>
            <a:pPr lvl="1"/>
            <a:r>
              <a:rPr lang="en-US" dirty="0"/>
              <a:t>Materials, Supplies and Operating Costs (MSOC’s) for schools and district support</a:t>
            </a:r>
          </a:p>
          <a:p>
            <a:pPr lvl="1"/>
            <a:r>
              <a:rPr lang="en-US" dirty="0"/>
              <a:t>School level for Career and Technical Education (WMS and WHS) salaries, benefits and MSOC’s.</a:t>
            </a:r>
          </a:p>
          <a:p>
            <a:pPr lvl="1"/>
            <a:r>
              <a:rPr lang="en-US" dirty="0"/>
              <a:t>Additional funds for Running Start, Teacher professional development, substitutes</a:t>
            </a:r>
          </a:p>
          <a:p>
            <a:pPr lvl="1"/>
            <a:endParaRPr lang="en-US" dirty="0"/>
          </a:p>
          <a:p>
            <a:pPr lvl="1"/>
            <a:endParaRPr lang="en-US" dirty="0"/>
          </a:p>
        </p:txBody>
      </p:sp>
    </p:spTree>
    <p:extLst>
      <p:ext uri="{BB962C8B-B14F-4D97-AF65-F5344CB8AC3E}">
        <p14:creationId xmlns:p14="http://schemas.microsoft.com/office/powerpoint/2010/main" val="308038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440C-D0CB-4CE3-98FF-7CA4EFCA6E19}"/>
              </a:ext>
            </a:extLst>
          </p:cNvPr>
          <p:cNvSpPr>
            <a:spLocks noGrp="1"/>
          </p:cNvSpPr>
          <p:nvPr>
            <p:ph type="title"/>
          </p:nvPr>
        </p:nvSpPr>
        <p:spPr>
          <a:xfrm>
            <a:off x="866441" y="609601"/>
            <a:ext cx="6345260" cy="1027364"/>
          </a:xfrm>
        </p:spPr>
        <p:txBody>
          <a:bodyPr/>
          <a:lstStyle/>
          <a:p>
            <a:pPr algn="ctr"/>
            <a:r>
              <a:rPr lang="en-US" sz="1800" dirty="0"/>
              <a:t>WA State Funding – General Fund</a:t>
            </a:r>
            <a:br>
              <a:rPr lang="en-US" sz="1800" dirty="0"/>
            </a:br>
            <a:r>
              <a:rPr lang="en-US" sz="1800" dirty="0"/>
              <a:t>State Revenues (Cont’d)</a:t>
            </a:r>
          </a:p>
        </p:txBody>
      </p:sp>
      <p:sp>
        <p:nvSpPr>
          <p:cNvPr id="3" name="Content Placeholder 2">
            <a:extLst>
              <a:ext uri="{FF2B5EF4-FFF2-40B4-BE49-F238E27FC236}">
                <a16:creationId xmlns:a16="http://schemas.microsoft.com/office/drawing/2014/main" id="{1EBD2167-A2F6-454E-8502-5DF1CBEBD83F}"/>
              </a:ext>
            </a:extLst>
          </p:cNvPr>
          <p:cNvSpPr>
            <a:spLocks noGrp="1"/>
          </p:cNvSpPr>
          <p:nvPr>
            <p:ph idx="1"/>
          </p:nvPr>
        </p:nvSpPr>
        <p:spPr>
          <a:xfrm>
            <a:off x="609600" y="2489201"/>
            <a:ext cx="8077199" cy="4063999"/>
          </a:xfrm>
        </p:spPr>
        <p:txBody>
          <a:bodyPr/>
          <a:lstStyle/>
          <a:p>
            <a:r>
              <a:rPr lang="en-US" sz="1600" dirty="0"/>
              <a:t>State Apportionment – Other/Categorical</a:t>
            </a:r>
          </a:p>
          <a:p>
            <a:pPr lvl="1"/>
            <a:r>
              <a:rPr lang="en-US" dirty="0"/>
              <a:t>Alternative Learning – based on the AAFTE students multiplied by an amount set by the legislative budget</a:t>
            </a:r>
          </a:p>
          <a:p>
            <a:pPr lvl="1"/>
            <a:r>
              <a:rPr lang="en-US" dirty="0"/>
              <a:t>Special Education – formula based on AAFTE students with Individualized Education Plan (IEP) multiplied by an amount set by the legislature</a:t>
            </a:r>
          </a:p>
          <a:p>
            <a:pPr lvl="1"/>
            <a:r>
              <a:rPr lang="en-US" dirty="0"/>
              <a:t>Special Education Safety Net – funds applied for separately based on high cost/high need students</a:t>
            </a:r>
          </a:p>
          <a:p>
            <a:pPr lvl="1"/>
            <a:r>
              <a:rPr lang="en-US" dirty="0"/>
              <a:t>Learning Assistance Program (LAP) – remediation program, targeted for K-4 English and Language Arts (ELA).  Formula based on previous year district AAFTE and district poverty level.  </a:t>
            </a:r>
          </a:p>
          <a:p>
            <a:pPr lvl="1"/>
            <a:r>
              <a:rPr lang="en-US" dirty="0"/>
              <a:t>LAP High Poverty – additional allocation based on school poverty level (eligible for Columbia Elementary and TEAM High)</a:t>
            </a:r>
          </a:p>
          <a:p>
            <a:pPr marL="402336" lvl="1" indent="0">
              <a:buNone/>
            </a:pPr>
            <a:endParaRPr lang="en-US" dirty="0"/>
          </a:p>
          <a:p>
            <a:pPr lvl="1"/>
            <a:endParaRPr lang="en-US" dirty="0"/>
          </a:p>
        </p:txBody>
      </p:sp>
    </p:spTree>
    <p:extLst>
      <p:ext uri="{BB962C8B-B14F-4D97-AF65-F5344CB8AC3E}">
        <p14:creationId xmlns:p14="http://schemas.microsoft.com/office/powerpoint/2010/main" val="266411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E483-12AA-4EB3-8E99-A597EC2B4759}"/>
              </a:ext>
            </a:extLst>
          </p:cNvPr>
          <p:cNvSpPr>
            <a:spLocks noGrp="1"/>
          </p:cNvSpPr>
          <p:nvPr>
            <p:ph type="title"/>
          </p:nvPr>
        </p:nvSpPr>
        <p:spPr>
          <a:xfrm>
            <a:off x="866441" y="685801"/>
            <a:ext cx="6345260" cy="951164"/>
          </a:xfrm>
        </p:spPr>
        <p:txBody>
          <a:bodyPr/>
          <a:lstStyle/>
          <a:p>
            <a:pPr algn="ctr"/>
            <a:r>
              <a:rPr lang="en-US" sz="2000" dirty="0"/>
              <a:t>WA State Funding – General Fund</a:t>
            </a:r>
            <a:br>
              <a:rPr lang="en-US" sz="2000" dirty="0"/>
            </a:br>
            <a:r>
              <a:rPr lang="en-US" sz="2000" dirty="0"/>
              <a:t>State Revenues (Cont’d)</a:t>
            </a:r>
          </a:p>
        </p:txBody>
      </p:sp>
      <p:sp>
        <p:nvSpPr>
          <p:cNvPr id="3" name="Content Placeholder 2">
            <a:extLst>
              <a:ext uri="{FF2B5EF4-FFF2-40B4-BE49-F238E27FC236}">
                <a16:creationId xmlns:a16="http://schemas.microsoft.com/office/drawing/2014/main" id="{27C84D71-14A3-4E4E-8839-7543FBAFB48F}"/>
              </a:ext>
            </a:extLst>
          </p:cNvPr>
          <p:cNvSpPr>
            <a:spLocks noGrp="1"/>
          </p:cNvSpPr>
          <p:nvPr>
            <p:ph idx="1"/>
          </p:nvPr>
        </p:nvSpPr>
        <p:spPr>
          <a:xfrm>
            <a:off x="609600" y="2514599"/>
            <a:ext cx="8077200" cy="3962401"/>
          </a:xfrm>
        </p:spPr>
        <p:txBody>
          <a:bodyPr/>
          <a:lstStyle/>
          <a:p>
            <a:r>
              <a:rPr lang="en-US" dirty="0"/>
              <a:t>State Apportionment – Other/Categorical (Cont’d)</a:t>
            </a:r>
          </a:p>
          <a:p>
            <a:pPr lvl="1"/>
            <a:r>
              <a:rPr lang="en-US" dirty="0"/>
              <a:t>State Transitional Bilingual (STBP) – referred to as ELL. Funding to provide services to students who’s first language is not English,  Formula based on the AAFTE of students qualified (specific score on WAAS test).  Additional allocation for students who have exited the program</a:t>
            </a:r>
          </a:p>
          <a:p>
            <a:pPr lvl="1"/>
            <a:r>
              <a:rPr lang="en-US" dirty="0"/>
              <a:t>Highly Capable (Hi-C) – funding to provide services to students with accelerated learning capabilities.  Formula based on a 5% of district AAFTE (regardless of how many students qualify to participate in the program)</a:t>
            </a:r>
          </a:p>
          <a:p>
            <a:pPr lvl="1"/>
            <a:r>
              <a:rPr lang="en-US" dirty="0"/>
              <a:t>Student Transportation Allocation Reporting System (STARS)– funding to provide transportation of students to and from school.  Formula based on number of to/from school destinations, number of students riding the bus and land area of the four KWRL districts </a:t>
            </a:r>
          </a:p>
          <a:p>
            <a:endParaRPr lang="en-US" dirty="0"/>
          </a:p>
        </p:txBody>
      </p:sp>
    </p:spTree>
    <p:extLst>
      <p:ext uri="{BB962C8B-B14F-4D97-AF65-F5344CB8AC3E}">
        <p14:creationId xmlns:p14="http://schemas.microsoft.com/office/powerpoint/2010/main" val="175708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073D-EAAD-49EB-B63E-B2A091478351}"/>
              </a:ext>
            </a:extLst>
          </p:cNvPr>
          <p:cNvSpPr>
            <a:spLocks noGrp="1"/>
          </p:cNvSpPr>
          <p:nvPr>
            <p:ph type="title"/>
          </p:nvPr>
        </p:nvSpPr>
        <p:spPr/>
        <p:txBody>
          <a:bodyPr/>
          <a:lstStyle/>
          <a:p>
            <a:pPr algn="ctr"/>
            <a:r>
              <a:rPr lang="en-US" sz="2000" dirty="0"/>
              <a:t>WA State Funding – General Fund</a:t>
            </a:r>
            <a:br>
              <a:rPr lang="en-US" sz="2000" dirty="0"/>
            </a:br>
            <a:r>
              <a:rPr lang="en-US" sz="2000" dirty="0"/>
              <a:t>State Revenues (Cont’d)</a:t>
            </a:r>
          </a:p>
        </p:txBody>
      </p:sp>
      <p:sp>
        <p:nvSpPr>
          <p:cNvPr id="3" name="Content Placeholder 2">
            <a:extLst>
              <a:ext uri="{FF2B5EF4-FFF2-40B4-BE49-F238E27FC236}">
                <a16:creationId xmlns:a16="http://schemas.microsoft.com/office/drawing/2014/main" id="{14EDA850-4306-411D-BBC7-DCCE7E713F68}"/>
              </a:ext>
            </a:extLst>
          </p:cNvPr>
          <p:cNvSpPr>
            <a:spLocks noGrp="1"/>
          </p:cNvSpPr>
          <p:nvPr>
            <p:ph idx="1"/>
          </p:nvPr>
        </p:nvSpPr>
        <p:spPr>
          <a:xfrm>
            <a:off x="685800" y="2400302"/>
            <a:ext cx="8077200" cy="4000498"/>
          </a:xfrm>
        </p:spPr>
        <p:txBody>
          <a:bodyPr>
            <a:normAutofit/>
          </a:bodyPr>
          <a:lstStyle/>
          <a:p>
            <a:r>
              <a:rPr lang="en-US" dirty="0"/>
              <a:t>Miscellaneous State Programs (Allocations and Competitive)</a:t>
            </a:r>
          </a:p>
          <a:p>
            <a:pPr lvl="1"/>
            <a:r>
              <a:rPr lang="en-US" dirty="0"/>
              <a:t>National Board Reimbursement (Allocation) – funds to reimburse district for stipends made to Nationally Board Certified teachers (we currently have  18)</a:t>
            </a:r>
          </a:p>
          <a:p>
            <a:pPr lvl="1"/>
            <a:r>
              <a:rPr lang="en-US" dirty="0"/>
              <a:t>Homeless Student Stability Education Program (Competitive) – funds applied for and granted to support our homeless students ($12,500 22-23)</a:t>
            </a:r>
          </a:p>
          <a:p>
            <a:pPr lvl="1"/>
            <a:r>
              <a:rPr lang="en-US" dirty="0" err="1"/>
              <a:t>Misc</a:t>
            </a:r>
            <a:r>
              <a:rPr lang="en-US" dirty="0"/>
              <a:t> Competitive – funds applied for and granted for </a:t>
            </a:r>
            <a:r>
              <a:rPr lang="en-US" dirty="0" err="1"/>
              <a:t>misc</a:t>
            </a:r>
            <a:r>
              <a:rPr lang="en-US" dirty="0"/>
              <a:t> programs such as College Ready Math Curriculum for WHS, Food Service Equipment, WHS Robotics program, Grad Rate Improvement for TEAM High, College in the High School and Equity Grants.</a:t>
            </a:r>
          </a:p>
          <a:p>
            <a:pPr lvl="1"/>
            <a:endParaRPr lang="en-US" dirty="0"/>
          </a:p>
        </p:txBody>
      </p:sp>
    </p:spTree>
    <p:extLst>
      <p:ext uri="{BB962C8B-B14F-4D97-AF65-F5344CB8AC3E}">
        <p14:creationId xmlns:p14="http://schemas.microsoft.com/office/powerpoint/2010/main" val="105455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6423-BEB0-41B2-B32E-018DC9711775}"/>
              </a:ext>
            </a:extLst>
          </p:cNvPr>
          <p:cNvSpPr>
            <a:spLocks noGrp="1"/>
          </p:cNvSpPr>
          <p:nvPr>
            <p:ph type="title"/>
          </p:nvPr>
        </p:nvSpPr>
        <p:spPr/>
        <p:txBody>
          <a:bodyPr/>
          <a:lstStyle/>
          <a:p>
            <a:pPr algn="ctr"/>
            <a:r>
              <a:rPr lang="en-US" sz="2000" dirty="0"/>
              <a:t>WA State Funding – General Fund</a:t>
            </a:r>
            <a:br>
              <a:rPr lang="en-US" sz="2000" dirty="0"/>
            </a:br>
            <a:r>
              <a:rPr lang="en-US" sz="2000" dirty="0"/>
              <a:t>Federal Revenues</a:t>
            </a:r>
          </a:p>
        </p:txBody>
      </p:sp>
      <p:sp>
        <p:nvSpPr>
          <p:cNvPr id="3" name="Content Placeholder 2">
            <a:extLst>
              <a:ext uri="{FF2B5EF4-FFF2-40B4-BE49-F238E27FC236}">
                <a16:creationId xmlns:a16="http://schemas.microsoft.com/office/drawing/2014/main" id="{CF56814E-408C-41B0-8ECD-AE32952138D0}"/>
              </a:ext>
            </a:extLst>
          </p:cNvPr>
          <p:cNvSpPr>
            <a:spLocks noGrp="1"/>
          </p:cNvSpPr>
          <p:nvPr>
            <p:ph idx="1"/>
          </p:nvPr>
        </p:nvSpPr>
        <p:spPr>
          <a:xfrm>
            <a:off x="533400" y="2400302"/>
            <a:ext cx="8153400" cy="4229098"/>
          </a:xfrm>
        </p:spPr>
        <p:txBody>
          <a:bodyPr>
            <a:normAutofit fontScale="92500" lnSpcReduction="20000"/>
          </a:bodyPr>
          <a:lstStyle/>
          <a:p>
            <a:r>
              <a:rPr lang="en-US" dirty="0"/>
              <a:t>Federal – Allocations (Noncompetitive)</a:t>
            </a:r>
          </a:p>
          <a:p>
            <a:pPr lvl="1"/>
            <a:r>
              <a:rPr lang="en-US" dirty="0"/>
              <a:t>IDEA (Individuals with Disabilities Education Act) – funding allocated to supplement state funds to provide services to the special education students.   Funds received for Kindergarten through age 21 and for Preschool.</a:t>
            </a:r>
          </a:p>
          <a:p>
            <a:pPr lvl="1"/>
            <a:r>
              <a:rPr lang="en-US" dirty="0"/>
              <a:t>Carl Perkins  - funding provided to supplement state Career and Technical Education (CTE) programs.</a:t>
            </a:r>
          </a:p>
          <a:p>
            <a:pPr lvl="1"/>
            <a:r>
              <a:rPr lang="en-US" dirty="0"/>
              <a:t>Title One – remediation funds provided to supplement state remediation funds (LAP).  We have decided to use LAP funds at the </a:t>
            </a:r>
            <a:r>
              <a:rPr lang="en-US" dirty="0" err="1"/>
              <a:t>elementaries</a:t>
            </a:r>
            <a:r>
              <a:rPr lang="en-US" dirty="0"/>
              <a:t> and Title One funds at WMS.</a:t>
            </a:r>
          </a:p>
          <a:p>
            <a:pPr lvl="1"/>
            <a:r>
              <a:rPr lang="en-US" dirty="0"/>
              <a:t>Title II (High Quality Teachers and Principals) – funds used to provide professional development for certificated staff.</a:t>
            </a:r>
          </a:p>
          <a:p>
            <a:pPr lvl="1"/>
            <a:r>
              <a:rPr lang="en-US" dirty="0"/>
              <a:t>Tile III (English Language Learner) – funding allocated to supplement programs serving ELL students.  Used for class materials, curriculum and staff PD.</a:t>
            </a:r>
          </a:p>
          <a:p>
            <a:pPr lvl="1"/>
            <a:r>
              <a:rPr lang="en-US" dirty="0"/>
              <a:t>Title IV (Student Support and Academic Enrichment) – a portion of the funds must be used to provide a well-rounded education, improve school conditions for student learning and improve the use of technology.  Funds used for mental health services, technology training for staff and to reimburse students for college credits taken and earned at WHS.</a:t>
            </a:r>
          </a:p>
        </p:txBody>
      </p:sp>
    </p:spTree>
    <p:extLst>
      <p:ext uri="{BB962C8B-B14F-4D97-AF65-F5344CB8AC3E}">
        <p14:creationId xmlns:p14="http://schemas.microsoft.com/office/powerpoint/2010/main" val="236186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6423-BEB0-41B2-B32E-018DC9711775}"/>
              </a:ext>
            </a:extLst>
          </p:cNvPr>
          <p:cNvSpPr>
            <a:spLocks noGrp="1"/>
          </p:cNvSpPr>
          <p:nvPr>
            <p:ph type="title"/>
          </p:nvPr>
        </p:nvSpPr>
        <p:spPr/>
        <p:txBody>
          <a:bodyPr/>
          <a:lstStyle/>
          <a:p>
            <a:pPr algn="ctr"/>
            <a:r>
              <a:rPr lang="en-US" sz="2000" dirty="0"/>
              <a:t>WA State Funding – General Fund</a:t>
            </a:r>
            <a:br>
              <a:rPr lang="en-US" sz="2000" dirty="0"/>
            </a:br>
            <a:r>
              <a:rPr lang="en-US" sz="2000" dirty="0"/>
              <a:t>Federal Revenues</a:t>
            </a:r>
          </a:p>
        </p:txBody>
      </p:sp>
      <p:sp>
        <p:nvSpPr>
          <p:cNvPr id="3" name="Content Placeholder 2">
            <a:extLst>
              <a:ext uri="{FF2B5EF4-FFF2-40B4-BE49-F238E27FC236}">
                <a16:creationId xmlns:a16="http://schemas.microsoft.com/office/drawing/2014/main" id="{CF56814E-408C-41B0-8ECD-AE32952138D0}"/>
              </a:ext>
            </a:extLst>
          </p:cNvPr>
          <p:cNvSpPr>
            <a:spLocks noGrp="1"/>
          </p:cNvSpPr>
          <p:nvPr>
            <p:ph idx="1"/>
          </p:nvPr>
        </p:nvSpPr>
        <p:spPr>
          <a:xfrm>
            <a:off x="533400" y="2400302"/>
            <a:ext cx="8153400" cy="4229098"/>
          </a:xfrm>
        </p:spPr>
        <p:txBody>
          <a:bodyPr>
            <a:normAutofit lnSpcReduction="10000"/>
          </a:bodyPr>
          <a:lstStyle/>
          <a:p>
            <a:r>
              <a:rPr lang="en-US" dirty="0"/>
              <a:t>Federal – Allocations (Noncompetitive, Cont’d)</a:t>
            </a:r>
          </a:p>
          <a:p>
            <a:pPr lvl="1"/>
            <a:r>
              <a:rPr lang="en-US" dirty="0"/>
              <a:t>ESSER (Elementary and Secondary Emergency Relief) – funds are to provide additional funds to help districts during </a:t>
            </a:r>
            <a:r>
              <a:rPr lang="en-US" dirty="0" err="1"/>
              <a:t>Covid</a:t>
            </a:r>
            <a:r>
              <a:rPr lang="en-US" dirty="0"/>
              <a:t> and to overcome the effects of </a:t>
            </a:r>
            <a:r>
              <a:rPr lang="en-US" dirty="0" err="1"/>
              <a:t>Covid</a:t>
            </a:r>
            <a:r>
              <a:rPr lang="en-US" dirty="0"/>
              <a:t> (learning loss, decreased enrollments, improving air quality and safety of students).  These consist of ESSER I, ESSER II, and ESSER III.  At least 20% of ESSER III must be used specifically to overcome student learning loss.   These funds must be spent by the end of the 23-24 school year.</a:t>
            </a:r>
          </a:p>
          <a:p>
            <a:pPr lvl="1"/>
            <a:r>
              <a:rPr lang="en-US" dirty="0"/>
              <a:t>ARP (American Recovery Program) – funds received in addition to ESSER funds for specific programs such as Special Ed, Homeless Students and the Dual Language Program.</a:t>
            </a:r>
          </a:p>
          <a:p>
            <a:r>
              <a:rPr lang="en-US" dirty="0"/>
              <a:t>Federal Grants (Competitive)</a:t>
            </a:r>
          </a:p>
          <a:p>
            <a:pPr lvl="1"/>
            <a:r>
              <a:rPr lang="en-US" dirty="0"/>
              <a:t>McKinney Vento Grant – 3 year grant received 19-20 through 21-22 and also received again for 22-23 through 24-25to supplement services to our homeless population</a:t>
            </a:r>
          </a:p>
          <a:p>
            <a:pPr marL="402336" lvl="1" indent="0">
              <a:buNone/>
            </a:pPr>
            <a:endParaRPr lang="en-US" dirty="0"/>
          </a:p>
        </p:txBody>
      </p:sp>
    </p:spTree>
    <p:extLst>
      <p:ext uri="{BB962C8B-B14F-4D97-AF65-F5344CB8AC3E}">
        <p14:creationId xmlns:p14="http://schemas.microsoft.com/office/powerpoint/2010/main" val="568749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39284F-3E7E-4619-B227-396E2CB9B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13707</TotalTime>
  <Words>3825</Words>
  <Application>Microsoft Office PowerPoint</Application>
  <PresentationFormat>On-screen Show (4:3)</PresentationFormat>
  <Paragraphs>644</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Ion Boardroom</vt:lpstr>
      <vt:lpstr>Woodland School District School Funding in WA</vt:lpstr>
      <vt:lpstr>WA School Funding Funds</vt:lpstr>
      <vt:lpstr>WA State Funding – General Fund Local/Other Revenues</vt:lpstr>
      <vt:lpstr>WA State Funding – General Fund State Revenues </vt:lpstr>
      <vt:lpstr>WA State Funding – General Fund State Revenues (Cont’d)</vt:lpstr>
      <vt:lpstr>WA State Funding – General Fund State Revenues (Cont’d)</vt:lpstr>
      <vt:lpstr>WA State Funding – General Fund State Revenues (Cont’d)</vt:lpstr>
      <vt:lpstr>WA State Funding – General Fund Federal Revenues</vt:lpstr>
      <vt:lpstr>WA State Funding – General Fund Federal Revenues</vt:lpstr>
      <vt:lpstr>WA School Funding – General Fund Expenditures</vt:lpstr>
      <vt:lpstr>WA School Funding – General Fund Expenditures</vt:lpstr>
      <vt:lpstr>Enrollment History – Budget to Actual</vt:lpstr>
      <vt:lpstr>20-21 Budget Historical Revenue/Exp/Fund Balance Summary</vt:lpstr>
      <vt:lpstr>20-21 Budget General Fund – Revenue %’s By Source </vt:lpstr>
      <vt:lpstr>20-21 Budget General Fund– History of Revenues By Source</vt:lpstr>
      <vt:lpstr>20-21 Budget GF 19-20 Budget to 20-21 Budget Comparison – Revenues</vt:lpstr>
      <vt:lpstr>20-21 Budget General Fund – Apportionment History</vt:lpstr>
      <vt:lpstr>20-21 Budget General Fund Expenditures</vt:lpstr>
      <vt:lpstr>20-21 Budget GF 19-20 Budget to 20-21 Budget Comparison – By Object</vt:lpstr>
      <vt:lpstr>20-21 Budget 19-20 Budget to 20-21 Budget Comparison – By Program</vt:lpstr>
      <vt:lpstr>20-21 Budget General Fund Expenditures – BEA/ALE vs. Other Programs </vt:lpstr>
      <vt:lpstr>20-21 Budget Transportation &amp; Food Service </vt:lpstr>
      <vt:lpstr>20-21 Budget Before and After School Care</vt:lpstr>
      <vt:lpstr>20-21 Budget Staff Changes</vt:lpstr>
      <vt:lpstr>Other Funds</vt:lpstr>
      <vt:lpstr>CCAPITAL PROJECTS FUND</vt:lpstr>
      <vt:lpstr>DEBT SERVICE FUND</vt:lpstr>
      <vt:lpstr>ASB FUND</vt:lpstr>
      <vt:lpstr>TRANSPORTATION VEHICLE FUND</vt:lpstr>
    </vt:vector>
  </TitlesOfParts>
  <Company>Camas School District #117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Woodland SD 19-20 Budget Presentation</dc:title>
  <dc:creator>donna.gregg</dc:creator>
  <cp:lastModifiedBy>Brown, Stacy</cp:lastModifiedBy>
  <cp:revision>722</cp:revision>
  <cp:lastPrinted>2017-08-14T23:58:02Z</cp:lastPrinted>
  <dcterms:created xsi:type="dcterms:W3CDTF">2010-10-18T22:51:52Z</dcterms:created>
  <dcterms:modified xsi:type="dcterms:W3CDTF">2022-08-04T05:55:14Z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TC101951911</vt:lpwstr>
  </property>
</Properties>
</file>